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11909B-06B6-4CFA-B471-3CDDB77B3761}" type="doc">
      <dgm:prSet loTypeId="urn:microsoft.com/office/officeart/2005/8/layout/default" loCatId="list" qsTypeId="urn:microsoft.com/office/officeart/2005/8/quickstyle/simple5" qsCatId="simple" csTypeId="urn:microsoft.com/office/officeart/2005/8/colors/accent0_2" csCatId="mainScheme"/>
      <dgm:spPr/>
      <dgm:t>
        <a:bodyPr/>
        <a:lstStyle/>
        <a:p>
          <a:endParaRPr lang="ru-RU"/>
        </a:p>
      </dgm:t>
    </dgm:pt>
    <dgm:pt modelId="{9BA3F65A-13F0-43AD-9FCD-5ADF24EFECE6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Если инвестор будет получать доход (наращивать капитал) только с суммы начальных инвестиций в течение всего срока реализации проекта, то в расчетах настоящей и будущей стоимости используется 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простой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процент.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EA8E98-87CB-4E88-8491-F07DD7407118}" type="parTrans" cxnId="{A29D0673-8D3B-40E1-A10B-EF7B251ECE5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A37664-780A-4BDF-AB40-C3D477B57E96}" type="sibTrans" cxnId="{A29D0673-8D3B-40E1-A10B-EF7B251ECE5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C0AAE0-D79A-4D59-A734-FF898E7A2093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 </a:t>
          </a:r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сложного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процента говорит о том, что полученный доход (проценты, дивиденды и т.д.) периодически добавляется к сумме инвестиции. 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ADD713-9B5E-4C17-AA81-DA54E7A014A4}" type="parTrans" cxnId="{D6ACE1F6-A0B0-4A99-AF3E-2145B349C58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4D8626-8D52-4467-96EE-9F69556B167B}" type="sibTrans" cxnId="{D6ACE1F6-A0B0-4A99-AF3E-2145B349C58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480BDC-C46B-41B5-97B8-C95319A8937B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В результате помимо первоначальной суммы денежных средств, процент начисляется также из накопленных в предыдущие периоды доходов.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1DBFE2-2666-4410-A31F-559780F23119}" type="parTrans" cxnId="{94EC7981-CD6B-4FE5-BE45-84C555F295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AC28B2-4BDE-4D67-83BE-B113DC2AFAB3}" type="sibTrans" cxnId="{94EC7981-CD6B-4FE5-BE45-84C555F295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2CE92B-5FC2-4CDA-B3AA-874C641BA914}" type="pres">
      <dgm:prSet presAssocID="{F011909B-06B6-4CFA-B471-3CDDB77B3761}" presName="diagram" presStyleCnt="0">
        <dgm:presLayoutVars>
          <dgm:dir/>
          <dgm:resizeHandles val="exact"/>
        </dgm:presLayoutVars>
      </dgm:prSet>
      <dgm:spPr/>
    </dgm:pt>
    <dgm:pt modelId="{F50C119B-317D-43B6-8795-AB8C3B21E13F}" type="pres">
      <dgm:prSet presAssocID="{9BA3F65A-13F0-43AD-9FCD-5ADF24EFECE6}" presName="node" presStyleLbl="node1" presStyleIdx="0" presStyleCnt="3">
        <dgm:presLayoutVars>
          <dgm:bulletEnabled val="1"/>
        </dgm:presLayoutVars>
      </dgm:prSet>
      <dgm:spPr/>
    </dgm:pt>
    <dgm:pt modelId="{AEED0F06-B08F-4735-866E-ED64DEBF74AD}" type="pres">
      <dgm:prSet presAssocID="{B9A37664-780A-4BDF-AB40-C3D477B57E96}" presName="sibTrans" presStyleCnt="0"/>
      <dgm:spPr/>
    </dgm:pt>
    <dgm:pt modelId="{099F9583-964A-46DC-88F1-5E5DBEFD87BD}" type="pres">
      <dgm:prSet presAssocID="{6FC0AAE0-D79A-4D59-A734-FF898E7A2093}" presName="node" presStyleLbl="node1" presStyleIdx="1" presStyleCnt="3">
        <dgm:presLayoutVars>
          <dgm:bulletEnabled val="1"/>
        </dgm:presLayoutVars>
      </dgm:prSet>
      <dgm:spPr/>
    </dgm:pt>
    <dgm:pt modelId="{DC1B72D1-2270-4A39-BE39-439951E89899}" type="pres">
      <dgm:prSet presAssocID="{9C4D8626-8D52-4467-96EE-9F69556B167B}" presName="sibTrans" presStyleCnt="0"/>
      <dgm:spPr/>
    </dgm:pt>
    <dgm:pt modelId="{AE85AE23-4717-4549-8D21-69B16E5AD5C0}" type="pres">
      <dgm:prSet presAssocID="{F5480BDC-C46B-41B5-97B8-C95319A8937B}" presName="node" presStyleLbl="node1" presStyleIdx="2" presStyleCnt="3">
        <dgm:presLayoutVars>
          <dgm:bulletEnabled val="1"/>
        </dgm:presLayoutVars>
      </dgm:prSet>
      <dgm:spPr/>
    </dgm:pt>
  </dgm:ptLst>
  <dgm:cxnLst>
    <dgm:cxn modelId="{A29D0673-8D3B-40E1-A10B-EF7B251ECE57}" srcId="{F011909B-06B6-4CFA-B471-3CDDB77B3761}" destId="{9BA3F65A-13F0-43AD-9FCD-5ADF24EFECE6}" srcOrd="0" destOrd="0" parTransId="{18EA8E98-87CB-4E88-8491-F07DD7407118}" sibTransId="{B9A37664-780A-4BDF-AB40-C3D477B57E96}"/>
    <dgm:cxn modelId="{A39F64A9-1281-4F65-AFDE-62C3CCC99D8E}" type="presOf" srcId="{F011909B-06B6-4CFA-B471-3CDDB77B3761}" destId="{B42CE92B-5FC2-4CDA-B3AA-874C641BA914}" srcOrd="0" destOrd="0" presId="urn:microsoft.com/office/officeart/2005/8/layout/default"/>
    <dgm:cxn modelId="{94EC7981-CD6B-4FE5-BE45-84C555F29540}" srcId="{F011909B-06B6-4CFA-B471-3CDDB77B3761}" destId="{F5480BDC-C46B-41B5-97B8-C95319A8937B}" srcOrd="2" destOrd="0" parTransId="{5A1DBFE2-2666-4410-A31F-559780F23119}" sibTransId="{62AC28B2-4BDE-4D67-83BE-B113DC2AFAB3}"/>
    <dgm:cxn modelId="{C53C3B72-A17F-4225-BEE7-0AB41DDE14AC}" type="presOf" srcId="{6FC0AAE0-D79A-4D59-A734-FF898E7A2093}" destId="{099F9583-964A-46DC-88F1-5E5DBEFD87BD}" srcOrd="0" destOrd="0" presId="urn:microsoft.com/office/officeart/2005/8/layout/default"/>
    <dgm:cxn modelId="{D6ACE1F6-A0B0-4A99-AF3E-2145B349C58E}" srcId="{F011909B-06B6-4CFA-B471-3CDDB77B3761}" destId="{6FC0AAE0-D79A-4D59-A734-FF898E7A2093}" srcOrd="1" destOrd="0" parTransId="{61ADD713-9B5E-4C17-AA81-DA54E7A014A4}" sibTransId="{9C4D8626-8D52-4467-96EE-9F69556B167B}"/>
    <dgm:cxn modelId="{3BC8B4FB-EB0F-4B52-955E-B404CF225FEA}" type="presOf" srcId="{F5480BDC-C46B-41B5-97B8-C95319A8937B}" destId="{AE85AE23-4717-4549-8D21-69B16E5AD5C0}" srcOrd="0" destOrd="0" presId="urn:microsoft.com/office/officeart/2005/8/layout/default"/>
    <dgm:cxn modelId="{64E4EDEB-8562-4457-87CB-DCE7A465D58F}" type="presOf" srcId="{9BA3F65A-13F0-43AD-9FCD-5ADF24EFECE6}" destId="{F50C119B-317D-43B6-8795-AB8C3B21E13F}" srcOrd="0" destOrd="0" presId="urn:microsoft.com/office/officeart/2005/8/layout/default"/>
    <dgm:cxn modelId="{B949757A-F655-45A7-BB19-9D07F5F25023}" type="presParOf" srcId="{B42CE92B-5FC2-4CDA-B3AA-874C641BA914}" destId="{F50C119B-317D-43B6-8795-AB8C3B21E13F}" srcOrd="0" destOrd="0" presId="urn:microsoft.com/office/officeart/2005/8/layout/default"/>
    <dgm:cxn modelId="{E298D3A8-AFE3-438C-8292-F7C4B372EAB4}" type="presParOf" srcId="{B42CE92B-5FC2-4CDA-B3AA-874C641BA914}" destId="{AEED0F06-B08F-4735-866E-ED64DEBF74AD}" srcOrd="1" destOrd="0" presId="urn:microsoft.com/office/officeart/2005/8/layout/default"/>
    <dgm:cxn modelId="{FEE52DFB-974F-4842-9CA3-B15B2C66BBB3}" type="presParOf" srcId="{B42CE92B-5FC2-4CDA-B3AA-874C641BA914}" destId="{099F9583-964A-46DC-88F1-5E5DBEFD87BD}" srcOrd="2" destOrd="0" presId="urn:microsoft.com/office/officeart/2005/8/layout/default"/>
    <dgm:cxn modelId="{28636972-0E59-4DF0-939E-32323331977D}" type="presParOf" srcId="{B42CE92B-5FC2-4CDA-B3AA-874C641BA914}" destId="{DC1B72D1-2270-4A39-BE39-439951E89899}" srcOrd="3" destOrd="0" presId="urn:microsoft.com/office/officeart/2005/8/layout/default"/>
    <dgm:cxn modelId="{7E645CE8-08A0-413C-9A44-872E6022FD4E}" type="presParOf" srcId="{B42CE92B-5FC2-4CDA-B3AA-874C641BA914}" destId="{AE85AE23-4717-4549-8D21-69B16E5AD5C0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FD647C-F0B8-4E94-8856-16DFBDC19A9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0D645C-77DA-46D1-906E-51E6257D9DE6}">
      <dgm:prSet custT="1"/>
      <dgm:spPr>
        <a:solidFill>
          <a:srgbClr val="002060"/>
        </a:solidFill>
      </dgm:spPr>
      <dgm:t>
        <a:bodyPr/>
        <a:lstStyle/>
        <a:p>
          <a:pPr algn="ctr" rtl="0"/>
          <a:r>
            <a:rPr lang="ru-RU" sz="4000" i="1" smtClean="0">
              <a:latin typeface="Times New Roman" panose="02020603050405020304" pitchFamily="18" charset="0"/>
              <a:cs typeface="Times New Roman" panose="02020603050405020304" pitchFamily="18" charset="0"/>
            </a:rPr>
            <a:t>F</a:t>
          </a:r>
          <a:r>
            <a:rPr lang="ru-RU" sz="4000" i="1" baseline="-25000" smtClean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r>
            <a:rPr lang="ru-RU" sz="4000" i="1" smtClean="0">
              <a:latin typeface="Times New Roman" panose="02020603050405020304" pitchFamily="18" charset="0"/>
              <a:cs typeface="Times New Roman" panose="02020603050405020304" pitchFamily="18" charset="0"/>
            </a:rPr>
            <a:t> = P(1+r)</a:t>
          </a:r>
          <a:r>
            <a:rPr lang="ru-RU" sz="4000" i="1" baseline="30000" smtClean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endParaRPr lang="ru-RU" sz="4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E64C44-BA35-481E-B4AD-05772346A82C}" type="parTrans" cxnId="{A04E8C2D-5B5F-4F75-86C4-A35AB63AA59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2FB196-879D-4A53-801B-44517FC46226}" type="sibTrans" cxnId="{A04E8C2D-5B5F-4F75-86C4-A35AB63AA59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A995CF-68B8-471A-AE0A-CA7F9618BD2C}">
      <dgm:prSet/>
      <dgm:spPr/>
      <dgm:t>
        <a:bodyPr/>
        <a:lstStyle/>
        <a:p>
          <a:pPr rtl="0"/>
          <a:r>
            <a:rPr lang="ru-RU" i="1" smtClean="0">
              <a:latin typeface="Times New Roman" panose="02020603050405020304" pitchFamily="18" charset="0"/>
              <a:cs typeface="Times New Roman" panose="02020603050405020304" pitchFamily="18" charset="0"/>
            </a:rPr>
            <a:t>Р 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– современная стоимость вложенной суммы денег;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E33CC1-0F99-4555-88E8-0C9E5A947ABD}" type="parTrans" cxnId="{0F07AD91-0FCA-4812-A553-C7AC1283EBE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077C6C-7FD0-44D6-A2E8-A26C0E005262}" type="sibTrans" cxnId="{0F07AD91-0FCA-4812-A553-C7AC1283EBE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02ABBD-F6E6-4233-AD26-BE680CA2236F}">
      <dgm:prSet/>
      <dgm:spPr/>
      <dgm:t>
        <a:bodyPr/>
        <a:lstStyle/>
        <a:p>
          <a:pPr rtl="0"/>
          <a:r>
            <a:rPr lang="ru-RU" i="1" smtClean="0">
              <a:latin typeface="Times New Roman" panose="02020603050405020304" pitchFamily="18" charset="0"/>
              <a:cs typeface="Times New Roman" panose="02020603050405020304" pitchFamily="18" charset="0"/>
            </a:rPr>
            <a:t>r 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– норма доходности (прибыльности) вложения;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034BB5-813D-4BD6-AFC2-ABDF9D0DE450}" type="parTrans" cxnId="{C0124485-0A0D-4858-80B6-8D9A5F0EBD2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97E278-C343-4C8B-896E-8E2C669DD13F}" type="sibTrans" cxnId="{C0124485-0A0D-4858-80B6-8D9A5F0EBD2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E9C7C0-27F5-43CC-8972-3470B16D8F7E}">
      <dgm:prSet/>
      <dgm:spPr/>
      <dgm:t>
        <a:bodyPr/>
        <a:lstStyle/>
        <a:p>
          <a:pPr rtl="0"/>
          <a:r>
            <a:rPr lang="ru-RU" i="1" smtClean="0">
              <a:latin typeface="Times New Roman" panose="02020603050405020304" pitchFamily="18" charset="0"/>
              <a:cs typeface="Times New Roman" panose="02020603050405020304" pitchFamily="18" charset="0"/>
            </a:rPr>
            <a:t>n 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– количество периодов времени, на которое производится вложение.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BE9A5A-3736-4027-9D89-AE480A83FA1E}" type="parTrans" cxnId="{D250F75A-B69A-4778-ABD4-9924F69A317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C52369-E8DD-4068-A985-0216D585907F}" type="sibTrans" cxnId="{D250F75A-B69A-4778-ABD4-9924F69A317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366E09-5B94-417F-AFF2-B44ED2EC1257}">
      <dgm:prSet custT="1"/>
      <dgm:spPr>
        <a:solidFill>
          <a:srgbClr val="002060"/>
        </a:solidFill>
      </dgm:spPr>
      <dgm:t>
        <a:bodyPr/>
        <a:lstStyle/>
        <a:p>
          <a:pPr rtl="0"/>
          <a:r>
            <a:rPr lang="ru-RU" sz="2400" smtClean="0">
              <a:latin typeface="Times New Roman" panose="02020603050405020304" pitchFamily="18" charset="0"/>
              <a:cs typeface="Times New Roman" panose="02020603050405020304" pitchFamily="18" charset="0"/>
            </a:rPr>
            <a:t>В данной формуле используется сложный процент.</a:t>
          </a:r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E4FB29-351E-42FF-9D4C-D5E06DF38546}" type="parTrans" cxnId="{AB2A49E7-5854-4096-8907-F1AD9830F43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F0B8A3-6033-4C7D-B6B6-3A221FAAC873}" type="sibTrans" cxnId="{AB2A49E7-5854-4096-8907-F1AD9830F43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0FBA24-23A7-48EA-AD11-F4EBF0A675A7}" type="pres">
      <dgm:prSet presAssocID="{DDFD647C-F0B8-4E94-8856-16DFBDC19A97}" presName="linear" presStyleCnt="0">
        <dgm:presLayoutVars>
          <dgm:animLvl val="lvl"/>
          <dgm:resizeHandles val="exact"/>
        </dgm:presLayoutVars>
      </dgm:prSet>
      <dgm:spPr/>
    </dgm:pt>
    <dgm:pt modelId="{762C8110-28DE-4ED6-9322-A523754E54CF}" type="pres">
      <dgm:prSet presAssocID="{9F0D645C-77DA-46D1-906E-51E6257D9DE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43E78FC-6651-4D47-8DA6-84DF92C2F1C2}" type="pres">
      <dgm:prSet presAssocID="{9F0D645C-77DA-46D1-906E-51E6257D9DE6}" presName="childText" presStyleLbl="revTx" presStyleIdx="0" presStyleCnt="1">
        <dgm:presLayoutVars>
          <dgm:bulletEnabled val="1"/>
        </dgm:presLayoutVars>
      </dgm:prSet>
      <dgm:spPr/>
    </dgm:pt>
    <dgm:pt modelId="{B531EA40-09D9-433C-9CB2-44A4D74177B8}" type="pres">
      <dgm:prSet presAssocID="{9D366E09-5B94-417F-AFF2-B44ED2EC125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04E8C2D-5B5F-4F75-86C4-A35AB63AA590}" srcId="{DDFD647C-F0B8-4E94-8856-16DFBDC19A97}" destId="{9F0D645C-77DA-46D1-906E-51E6257D9DE6}" srcOrd="0" destOrd="0" parTransId="{E5E64C44-BA35-481E-B4AD-05772346A82C}" sibTransId="{B72FB196-879D-4A53-801B-44517FC46226}"/>
    <dgm:cxn modelId="{9AB94AB3-B0F1-4726-BA4A-39640B669DE6}" type="presOf" srcId="{1102ABBD-F6E6-4233-AD26-BE680CA2236F}" destId="{843E78FC-6651-4D47-8DA6-84DF92C2F1C2}" srcOrd="0" destOrd="1" presId="urn:microsoft.com/office/officeart/2005/8/layout/vList2"/>
    <dgm:cxn modelId="{DA674BE5-B0F0-4648-AAE1-F9D54E2E1537}" type="presOf" srcId="{9D366E09-5B94-417F-AFF2-B44ED2EC1257}" destId="{B531EA40-09D9-433C-9CB2-44A4D74177B8}" srcOrd="0" destOrd="0" presId="urn:microsoft.com/office/officeart/2005/8/layout/vList2"/>
    <dgm:cxn modelId="{D250F75A-B69A-4778-ABD4-9924F69A317D}" srcId="{9F0D645C-77DA-46D1-906E-51E6257D9DE6}" destId="{31E9C7C0-27F5-43CC-8972-3470B16D8F7E}" srcOrd="2" destOrd="0" parTransId="{15BE9A5A-3736-4027-9D89-AE480A83FA1E}" sibTransId="{A7C52369-E8DD-4068-A985-0216D585907F}"/>
    <dgm:cxn modelId="{BE7F4EF3-A48D-45C6-9B13-397379F7475B}" type="presOf" srcId="{DDFD647C-F0B8-4E94-8856-16DFBDC19A97}" destId="{550FBA24-23A7-48EA-AD11-F4EBF0A675A7}" srcOrd="0" destOrd="0" presId="urn:microsoft.com/office/officeart/2005/8/layout/vList2"/>
    <dgm:cxn modelId="{AB2A49E7-5854-4096-8907-F1AD9830F433}" srcId="{DDFD647C-F0B8-4E94-8856-16DFBDC19A97}" destId="{9D366E09-5B94-417F-AFF2-B44ED2EC1257}" srcOrd="1" destOrd="0" parTransId="{1AE4FB29-351E-42FF-9D4C-D5E06DF38546}" sibTransId="{1DF0B8A3-6033-4C7D-B6B6-3A221FAAC873}"/>
    <dgm:cxn modelId="{0F07AD91-0FCA-4812-A553-C7AC1283EBE2}" srcId="{9F0D645C-77DA-46D1-906E-51E6257D9DE6}" destId="{AFA995CF-68B8-471A-AE0A-CA7F9618BD2C}" srcOrd="0" destOrd="0" parTransId="{12E33CC1-0F99-4555-88E8-0C9E5A947ABD}" sibTransId="{B7077C6C-7FD0-44D6-A2E8-A26C0E005262}"/>
    <dgm:cxn modelId="{B3033671-DD77-4A80-BF5E-86358689C1EF}" type="presOf" srcId="{31E9C7C0-27F5-43CC-8972-3470B16D8F7E}" destId="{843E78FC-6651-4D47-8DA6-84DF92C2F1C2}" srcOrd="0" destOrd="2" presId="urn:microsoft.com/office/officeart/2005/8/layout/vList2"/>
    <dgm:cxn modelId="{4316B484-141A-492A-9B68-12FF38D152F7}" type="presOf" srcId="{9F0D645C-77DA-46D1-906E-51E6257D9DE6}" destId="{762C8110-28DE-4ED6-9322-A523754E54CF}" srcOrd="0" destOrd="0" presId="urn:microsoft.com/office/officeart/2005/8/layout/vList2"/>
    <dgm:cxn modelId="{C440DC26-D2E2-4D7C-BF97-E5B3CFBF5B3E}" type="presOf" srcId="{AFA995CF-68B8-471A-AE0A-CA7F9618BD2C}" destId="{843E78FC-6651-4D47-8DA6-84DF92C2F1C2}" srcOrd="0" destOrd="0" presId="urn:microsoft.com/office/officeart/2005/8/layout/vList2"/>
    <dgm:cxn modelId="{C0124485-0A0D-4858-80B6-8D9A5F0EBD2F}" srcId="{9F0D645C-77DA-46D1-906E-51E6257D9DE6}" destId="{1102ABBD-F6E6-4233-AD26-BE680CA2236F}" srcOrd="1" destOrd="0" parTransId="{4B034BB5-813D-4BD6-AFC2-ABDF9D0DE450}" sibTransId="{BA97E278-C343-4C8B-896E-8E2C669DD13F}"/>
    <dgm:cxn modelId="{FAA7F1CD-276D-4E28-9EAD-35B60C6C5A7F}" type="presParOf" srcId="{550FBA24-23A7-48EA-AD11-F4EBF0A675A7}" destId="{762C8110-28DE-4ED6-9322-A523754E54CF}" srcOrd="0" destOrd="0" presId="urn:microsoft.com/office/officeart/2005/8/layout/vList2"/>
    <dgm:cxn modelId="{96B21176-3C99-4D10-9313-40C7433AA603}" type="presParOf" srcId="{550FBA24-23A7-48EA-AD11-F4EBF0A675A7}" destId="{843E78FC-6651-4D47-8DA6-84DF92C2F1C2}" srcOrd="1" destOrd="0" presId="urn:microsoft.com/office/officeart/2005/8/layout/vList2"/>
    <dgm:cxn modelId="{14E270E6-BF9E-47B9-A519-A90A5356F869}" type="presParOf" srcId="{550FBA24-23A7-48EA-AD11-F4EBF0A675A7}" destId="{B531EA40-09D9-433C-9CB2-44A4D74177B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EE077C-6A34-4BF9-9BE8-71AA203E5F74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FAF2B3-DA14-4A17-AC3A-799A0BEAEACC}">
      <dgm:prSet custT="1"/>
      <dgm:spPr/>
      <dgm:t>
        <a:bodyPr/>
        <a:lstStyle/>
        <a:p>
          <a:pPr rtl="0"/>
          <a:r>
            <a:rPr lang="ru-RU" sz="3600" i="1" smtClean="0">
              <a:latin typeface="Times New Roman" panose="02020603050405020304" pitchFamily="18" charset="0"/>
              <a:cs typeface="Times New Roman" panose="02020603050405020304" pitchFamily="18" charset="0"/>
            </a:rPr>
            <a:t>P = F</a:t>
          </a:r>
          <a:r>
            <a:rPr lang="ru-RU" sz="3600" i="1" baseline="-25000" smtClean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r>
            <a:rPr lang="ru-RU" sz="3600" i="1" smtClean="0">
              <a:latin typeface="Times New Roman" panose="02020603050405020304" pitchFamily="18" charset="0"/>
              <a:cs typeface="Times New Roman" panose="02020603050405020304" pitchFamily="18" charset="0"/>
            </a:rPr>
            <a:t> /(1+r)</a:t>
          </a:r>
          <a:r>
            <a:rPr lang="ru-RU" sz="3600" i="1" baseline="30000" smtClean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endParaRPr lang="ru-RU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4F760A-21E0-4EC4-8ABA-B648B91527D6}" type="parTrans" cxnId="{95A1B208-7EE7-48F8-A758-3CC254ADFB7F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B099C1-A4D3-4000-8B1F-8E34765D350D}" type="sibTrans" cxnId="{95A1B208-7EE7-48F8-A758-3CC254ADFB7F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B2776E-2191-45D2-9BFA-D0CCC3D3FA38}">
      <dgm:prSet custT="1"/>
      <dgm:spPr/>
      <dgm:t>
        <a:bodyPr/>
        <a:lstStyle/>
        <a:p>
          <a:pPr rtl="0"/>
          <a:r>
            <a:rPr lang="ru-RU" sz="3600" i="1" smtClean="0">
              <a:latin typeface="Times New Roman" panose="02020603050405020304" pitchFamily="18" charset="0"/>
              <a:cs typeface="Times New Roman" panose="02020603050405020304" pitchFamily="18" charset="0"/>
            </a:rPr>
            <a:t>P = F</a:t>
          </a:r>
          <a:r>
            <a:rPr lang="ru-RU" sz="3600" i="1" baseline="-25000" smtClean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r>
            <a:rPr lang="ru-RU" sz="3600" i="1" smtClean="0">
              <a:latin typeface="Times New Roman" panose="02020603050405020304" pitchFamily="18" charset="0"/>
              <a:cs typeface="Times New Roman" panose="02020603050405020304" pitchFamily="18" charset="0"/>
            </a:rPr>
            <a:t> (1+r)</a:t>
          </a:r>
          <a:r>
            <a:rPr lang="ru-RU" sz="3600" i="1" baseline="30000" smtClean="0">
              <a:latin typeface="Times New Roman" panose="02020603050405020304" pitchFamily="18" charset="0"/>
              <a:cs typeface="Times New Roman" panose="02020603050405020304" pitchFamily="18" charset="0"/>
            </a:rPr>
            <a:t>-n</a:t>
          </a:r>
          <a:endParaRPr lang="ru-RU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0FAA73-7F9A-4A5C-B679-0012EB615F2A}" type="parTrans" cxnId="{7048B865-2ACB-4ED0-847A-01F83EFCF6CA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96E99B-5017-4EB1-BFC5-FAF92BD048FF}" type="sibTrans" cxnId="{7048B865-2ACB-4ED0-847A-01F83EFCF6CA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EAAAA4-5E19-44CF-B320-476E58B95EFE}">
      <dgm:prSet custT="1"/>
      <dgm:spPr/>
      <dgm:t>
        <a:bodyPr/>
        <a:lstStyle/>
        <a:p>
          <a:pPr algn="l"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анализе инвестиционной величины </a:t>
          </a:r>
          <a:r>
            <a: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(1+r)</a:t>
          </a:r>
          <a:r>
            <a:rPr lang="ru-RU" sz="2400" i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r>
            <a: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</a:t>
          </a:r>
          <a:r>
            <a: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(1+r)</a:t>
          </a:r>
          <a:r>
            <a:rPr lang="ru-RU" sz="2400" i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-n</a:t>
          </a:r>
          <a:r>
            <a: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часто называют соответственно 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множителями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наращения и дисконтирования (норма дисконта).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8435BB-EF90-44DB-8532-4F529C7681E1}" type="parTrans" cxnId="{EF4A397D-3D26-4AB1-ACA2-E071C91DFED7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792601-0FFF-4E0B-A60C-A1E80AC1CB2F}" type="sibTrans" cxnId="{EF4A397D-3D26-4AB1-ACA2-E071C91DFED7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50E770-30A8-4E67-B03E-6B8AE0442DF3}" type="pres">
      <dgm:prSet presAssocID="{16EE077C-6A34-4BF9-9BE8-71AA203E5F74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9B64653-E2F1-433A-BFD0-B7986D8D9BD9}" type="pres">
      <dgm:prSet presAssocID="{FAFAF2B3-DA14-4A17-AC3A-799A0BEAEACC}" presName="circle1" presStyleLbl="node1" presStyleIdx="0" presStyleCnt="3"/>
      <dgm:spPr>
        <a:solidFill>
          <a:srgbClr val="002060"/>
        </a:solidFill>
      </dgm:spPr>
    </dgm:pt>
    <dgm:pt modelId="{700A6E20-AC19-4D6B-B3BE-AA50AB618827}" type="pres">
      <dgm:prSet presAssocID="{FAFAF2B3-DA14-4A17-AC3A-799A0BEAEACC}" presName="space" presStyleCnt="0"/>
      <dgm:spPr/>
    </dgm:pt>
    <dgm:pt modelId="{43E95252-7D54-403A-9B6E-41942AE43C22}" type="pres">
      <dgm:prSet presAssocID="{FAFAF2B3-DA14-4A17-AC3A-799A0BEAEACC}" presName="rect1" presStyleLbl="alignAcc1" presStyleIdx="0" presStyleCnt="3"/>
      <dgm:spPr/>
    </dgm:pt>
    <dgm:pt modelId="{B7E55733-C435-4F44-B7B7-93A9E91CBF58}" type="pres">
      <dgm:prSet presAssocID="{FAB2776E-2191-45D2-9BFA-D0CCC3D3FA38}" presName="vertSpace2" presStyleLbl="node1" presStyleIdx="0" presStyleCnt="3"/>
      <dgm:spPr/>
    </dgm:pt>
    <dgm:pt modelId="{2F73D9A9-F698-4448-9C85-DFB128468139}" type="pres">
      <dgm:prSet presAssocID="{FAB2776E-2191-45D2-9BFA-D0CCC3D3FA38}" presName="circle2" presStyleLbl="node1" presStyleIdx="1" presStyleCnt="3"/>
      <dgm:spPr>
        <a:solidFill>
          <a:schemeClr val="accent1">
            <a:lumMod val="50000"/>
          </a:schemeClr>
        </a:solidFill>
      </dgm:spPr>
    </dgm:pt>
    <dgm:pt modelId="{C687C5B9-C065-4617-A0A2-BBD64116E05E}" type="pres">
      <dgm:prSet presAssocID="{FAB2776E-2191-45D2-9BFA-D0CCC3D3FA38}" presName="rect2" presStyleLbl="alignAcc1" presStyleIdx="1" presStyleCnt="3"/>
      <dgm:spPr/>
    </dgm:pt>
    <dgm:pt modelId="{FB8E52D4-BCA6-4246-BECF-FC27A82297AC}" type="pres">
      <dgm:prSet presAssocID="{01EAAAA4-5E19-44CF-B320-476E58B95EFE}" presName="vertSpace3" presStyleLbl="node1" presStyleIdx="1" presStyleCnt="3"/>
      <dgm:spPr/>
    </dgm:pt>
    <dgm:pt modelId="{944576D7-5F37-402F-A060-F2E8BE05FE8B}" type="pres">
      <dgm:prSet presAssocID="{01EAAAA4-5E19-44CF-B320-476E58B95EFE}" presName="circle3" presStyleLbl="node1" presStyleIdx="2" presStyleCnt="3"/>
      <dgm:spPr>
        <a:solidFill>
          <a:schemeClr val="accent1">
            <a:lumMod val="75000"/>
          </a:schemeClr>
        </a:solidFill>
      </dgm:spPr>
    </dgm:pt>
    <dgm:pt modelId="{4781560E-D196-4CC5-8E94-CE03417BFE48}" type="pres">
      <dgm:prSet presAssocID="{01EAAAA4-5E19-44CF-B320-476E58B95EFE}" presName="rect3" presStyleLbl="alignAcc1" presStyleIdx="2" presStyleCnt="3"/>
      <dgm:spPr/>
      <dgm:t>
        <a:bodyPr/>
        <a:lstStyle/>
        <a:p>
          <a:endParaRPr lang="ru-RU"/>
        </a:p>
      </dgm:t>
    </dgm:pt>
    <dgm:pt modelId="{6FA76A86-6A2D-4600-84B6-2D1EE43D34B7}" type="pres">
      <dgm:prSet presAssocID="{FAFAF2B3-DA14-4A17-AC3A-799A0BEAEACC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F7E3C7E9-0541-4262-B41B-FB1BB448AF08}" type="pres">
      <dgm:prSet presAssocID="{FAB2776E-2191-45D2-9BFA-D0CCC3D3FA38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D76F6B27-3E57-4203-A8B7-4050CDB1497C}" type="pres">
      <dgm:prSet presAssocID="{01EAAAA4-5E19-44CF-B320-476E58B95EFE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A1B208-7EE7-48F8-A758-3CC254ADFB7F}" srcId="{16EE077C-6A34-4BF9-9BE8-71AA203E5F74}" destId="{FAFAF2B3-DA14-4A17-AC3A-799A0BEAEACC}" srcOrd="0" destOrd="0" parTransId="{A34F760A-21E0-4EC4-8ABA-B648B91527D6}" sibTransId="{E2B099C1-A4D3-4000-8B1F-8E34765D350D}"/>
    <dgm:cxn modelId="{2AA2C6E0-B70A-4EF2-B9D7-3B136988F5EB}" type="presOf" srcId="{FAB2776E-2191-45D2-9BFA-D0CCC3D3FA38}" destId="{C687C5B9-C065-4617-A0A2-BBD64116E05E}" srcOrd="0" destOrd="0" presId="urn:microsoft.com/office/officeart/2005/8/layout/target3"/>
    <dgm:cxn modelId="{C3D1945C-E0E3-4C05-BC02-30D802334378}" type="presOf" srcId="{FAB2776E-2191-45D2-9BFA-D0CCC3D3FA38}" destId="{F7E3C7E9-0541-4262-B41B-FB1BB448AF08}" srcOrd="1" destOrd="0" presId="urn:microsoft.com/office/officeart/2005/8/layout/target3"/>
    <dgm:cxn modelId="{770F2174-A0E7-4C21-94EB-CCA9463DDB58}" type="presOf" srcId="{01EAAAA4-5E19-44CF-B320-476E58B95EFE}" destId="{D76F6B27-3E57-4203-A8B7-4050CDB1497C}" srcOrd="1" destOrd="0" presId="urn:microsoft.com/office/officeart/2005/8/layout/target3"/>
    <dgm:cxn modelId="{337B56F4-A28F-48CD-AD88-EC6F49FBD374}" type="presOf" srcId="{FAFAF2B3-DA14-4A17-AC3A-799A0BEAEACC}" destId="{43E95252-7D54-403A-9B6E-41942AE43C22}" srcOrd="0" destOrd="0" presId="urn:microsoft.com/office/officeart/2005/8/layout/target3"/>
    <dgm:cxn modelId="{7048B865-2ACB-4ED0-847A-01F83EFCF6CA}" srcId="{16EE077C-6A34-4BF9-9BE8-71AA203E5F74}" destId="{FAB2776E-2191-45D2-9BFA-D0CCC3D3FA38}" srcOrd="1" destOrd="0" parTransId="{630FAA73-7F9A-4A5C-B679-0012EB615F2A}" sibTransId="{5A96E99B-5017-4EB1-BFC5-FAF92BD048FF}"/>
    <dgm:cxn modelId="{EF4A397D-3D26-4AB1-ACA2-E071C91DFED7}" srcId="{16EE077C-6A34-4BF9-9BE8-71AA203E5F74}" destId="{01EAAAA4-5E19-44CF-B320-476E58B95EFE}" srcOrd="2" destOrd="0" parTransId="{578435BB-EF90-44DB-8532-4F529C7681E1}" sibTransId="{A3792601-0FFF-4E0B-A60C-A1E80AC1CB2F}"/>
    <dgm:cxn modelId="{3A10216F-5359-47CD-8F8D-2ADD72DF4856}" type="presOf" srcId="{FAFAF2B3-DA14-4A17-AC3A-799A0BEAEACC}" destId="{6FA76A86-6A2D-4600-84B6-2D1EE43D34B7}" srcOrd="1" destOrd="0" presId="urn:microsoft.com/office/officeart/2005/8/layout/target3"/>
    <dgm:cxn modelId="{ABDAFBAD-1B79-4F51-B227-04A24E738D5A}" type="presOf" srcId="{16EE077C-6A34-4BF9-9BE8-71AA203E5F74}" destId="{0550E770-30A8-4E67-B03E-6B8AE0442DF3}" srcOrd="0" destOrd="0" presId="urn:microsoft.com/office/officeart/2005/8/layout/target3"/>
    <dgm:cxn modelId="{35C7935D-8C4B-4DCB-A03F-63A6956F03BF}" type="presOf" srcId="{01EAAAA4-5E19-44CF-B320-476E58B95EFE}" destId="{4781560E-D196-4CC5-8E94-CE03417BFE48}" srcOrd="0" destOrd="0" presId="urn:microsoft.com/office/officeart/2005/8/layout/target3"/>
    <dgm:cxn modelId="{891C0BED-3190-450B-BFE5-C18E1881C71A}" type="presParOf" srcId="{0550E770-30A8-4E67-B03E-6B8AE0442DF3}" destId="{19B64653-E2F1-433A-BFD0-B7986D8D9BD9}" srcOrd="0" destOrd="0" presId="urn:microsoft.com/office/officeart/2005/8/layout/target3"/>
    <dgm:cxn modelId="{5A951B15-6227-4D03-90BA-99EF38572C73}" type="presParOf" srcId="{0550E770-30A8-4E67-B03E-6B8AE0442DF3}" destId="{700A6E20-AC19-4D6B-B3BE-AA50AB618827}" srcOrd="1" destOrd="0" presId="urn:microsoft.com/office/officeart/2005/8/layout/target3"/>
    <dgm:cxn modelId="{FDBB42CC-219F-4EEB-AE4B-C6154C70C143}" type="presParOf" srcId="{0550E770-30A8-4E67-B03E-6B8AE0442DF3}" destId="{43E95252-7D54-403A-9B6E-41942AE43C22}" srcOrd="2" destOrd="0" presId="urn:microsoft.com/office/officeart/2005/8/layout/target3"/>
    <dgm:cxn modelId="{16108D9D-2A1F-4274-9E6D-0760B69FE94B}" type="presParOf" srcId="{0550E770-30A8-4E67-B03E-6B8AE0442DF3}" destId="{B7E55733-C435-4F44-B7B7-93A9E91CBF58}" srcOrd="3" destOrd="0" presId="urn:microsoft.com/office/officeart/2005/8/layout/target3"/>
    <dgm:cxn modelId="{7399CB74-5BEB-4241-AF63-5AEDFD31B9DD}" type="presParOf" srcId="{0550E770-30A8-4E67-B03E-6B8AE0442DF3}" destId="{2F73D9A9-F698-4448-9C85-DFB128468139}" srcOrd="4" destOrd="0" presId="urn:microsoft.com/office/officeart/2005/8/layout/target3"/>
    <dgm:cxn modelId="{F6B02CB1-33F0-493B-9AE2-7088889AE7F7}" type="presParOf" srcId="{0550E770-30A8-4E67-B03E-6B8AE0442DF3}" destId="{C687C5B9-C065-4617-A0A2-BBD64116E05E}" srcOrd="5" destOrd="0" presId="urn:microsoft.com/office/officeart/2005/8/layout/target3"/>
    <dgm:cxn modelId="{4278CECD-8ECE-4BB8-850D-F6EE3ECFBE8E}" type="presParOf" srcId="{0550E770-30A8-4E67-B03E-6B8AE0442DF3}" destId="{FB8E52D4-BCA6-4246-BECF-FC27A82297AC}" srcOrd="6" destOrd="0" presId="urn:microsoft.com/office/officeart/2005/8/layout/target3"/>
    <dgm:cxn modelId="{3F20D99B-3689-4E20-8320-667159701A20}" type="presParOf" srcId="{0550E770-30A8-4E67-B03E-6B8AE0442DF3}" destId="{944576D7-5F37-402F-A060-F2E8BE05FE8B}" srcOrd="7" destOrd="0" presId="urn:microsoft.com/office/officeart/2005/8/layout/target3"/>
    <dgm:cxn modelId="{BB012EDF-48D0-4414-813C-6DC28440CA4D}" type="presParOf" srcId="{0550E770-30A8-4E67-B03E-6B8AE0442DF3}" destId="{4781560E-D196-4CC5-8E94-CE03417BFE48}" srcOrd="8" destOrd="0" presId="urn:microsoft.com/office/officeart/2005/8/layout/target3"/>
    <dgm:cxn modelId="{5F096D2C-A188-46DD-89F5-B2C5F502AD27}" type="presParOf" srcId="{0550E770-30A8-4E67-B03E-6B8AE0442DF3}" destId="{6FA76A86-6A2D-4600-84B6-2D1EE43D34B7}" srcOrd="9" destOrd="0" presId="urn:microsoft.com/office/officeart/2005/8/layout/target3"/>
    <dgm:cxn modelId="{A14576E4-E029-4176-8EE3-A36BA5077418}" type="presParOf" srcId="{0550E770-30A8-4E67-B03E-6B8AE0442DF3}" destId="{F7E3C7E9-0541-4262-B41B-FB1BB448AF08}" srcOrd="10" destOrd="0" presId="urn:microsoft.com/office/officeart/2005/8/layout/target3"/>
    <dgm:cxn modelId="{20B28FA4-F0A2-4A2D-98B3-D0D743026BF2}" type="presParOf" srcId="{0550E770-30A8-4E67-B03E-6B8AE0442DF3}" destId="{D76F6B27-3E57-4203-A8B7-4050CDB1497C}" srcOrd="11" destOrd="0" presId="urn:microsoft.com/office/officeart/2005/8/layout/target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A005A9-5B40-498D-9BA6-FEBA0996604E}" type="doc">
      <dgm:prSet loTypeId="urn:microsoft.com/office/officeart/2005/8/layout/process1" loCatId="process" qsTypeId="urn:microsoft.com/office/officeart/2005/8/quickstyle/3d3" qsCatId="3D" csTypeId="urn:microsoft.com/office/officeart/2005/8/colors/accent0_2" csCatId="mainScheme"/>
      <dgm:spPr/>
      <dgm:t>
        <a:bodyPr/>
        <a:lstStyle/>
        <a:p>
          <a:endParaRPr lang="ru-RU"/>
        </a:p>
      </dgm:t>
    </dgm:pt>
    <dgm:pt modelId="{5ADDD2BB-5135-43A6-99F3-DAA76EE51EF7}">
      <dgm:prSet custT="1"/>
      <dgm:spPr/>
      <dgm:t>
        <a:bodyPr/>
        <a:lstStyle/>
        <a:p>
          <a:pPr rtl="0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В практике инвестиционного анализа норма дисконта </a:t>
          </a:r>
          <a:r>
            <a:rPr lang="ru-RU" sz="20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r</a:t>
          </a:r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 определяется, как правило, на уровне процентной ставки по привлеченному капиталу или цены капитала. 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8D7418-AD3A-4194-8CE9-9F74E6C0E780}" type="parTrans" cxnId="{53753BCE-45E3-4206-910F-99D9BA33CD70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A62FC9-9C0E-4859-A48B-5856A1864AD4}" type="sibTrans" cxnId="{53753BCE-45E3-4206-910F-99D9BA33CD70}">
      <dgm:prSet custT="1"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CCB45C-F72E-4D61-886A-69107AC95CB2}">
      <dgm:prSet custT="1"/>
      <dgm:spPr/>
      <dgm:t>
        <a:bodyPr/>
        <a:lstStyle/>
        <a:p>
          <a:pPr rtl="0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Наращение и дисконтирование единичных денежных сумм удобно производить при помощи финансовых таблиц. В этих таблицах содержатся </a:t>
          </a:r>
          <a:r>
            <a:rPr lang="ru-RU" sz="20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множители</a:t>
          </a:r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 наращения и дисконтирования соответственно.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978913-F244-4D57-AB64-766CC4143238}" type="parTrans" cxnId="{4CDE6079-F347-4D4D-B38B-5A178910A331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F3A1B2-8E46-459A-98FE-F77957BADA4B}" type="sibTrans" cxnId="{4CDE6079-F347-4D4D-B38B-5A178910A331}">
      <dgm:prSet custT="1"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2ECFAA-695E-4B61-BD11-28A20A447A92}">
      <dgm:prSet custT="1"/>
      <dgm:spPr/>
      <dgm:t>
        <a:bodyPr/>
        <a:lstStyle/>
        <a:p>
          <a:pPr rtl="0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В инвестиционной практике постоянно приходится считаться с корректирующим фактором инфляции, которая с течением времени обесценивает стоимость денежных средств. Это связано с тем, что инфляционный рост </a:t>
          </a:r>
          <a:r>
            <a:rPr lang="ru-RU" sz="20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индекса средних цен </a:t>
          </a:r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вызывает соответствующее снижение покупательской способности денег.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E47F5F-4878-4838-ADA5-86B9B1E6D37D}" type="parTrans" cxnId="{8A4A0536-DC70-4ADA-8F87-D1F9563A19DA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96D2B1-46CD-46DD-A695-B5671098B01A}" type="sibTrans" cxnId="{8A4A0536-DC70-4ADA-8F87-D1F9563A19DA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47B53C-C8EE-4C8C-A359-647599698384}" type="pres">
      <dgm:prSet presAssocID="{EAA005A9-5B40-498D-9BA6-FEBA0996604E}" presName="Name0" presStyleCnt="0">
        <dgm:presLayoutVars>
          <dgm:dir/>
          <dgm:resizeHandles val="exact"/>
        </dgm:presLayoutVars>
      </dgm:prSet>
      <dgm:spPr/>
    </dgm:pt>
    <dgm:pt modelId="{AF91E3C1-9FB6-49D4-8C63-E4E8703CFD85}" type="pres">
      <dgm:prSet presAssocID="{5ADDD2BB-5135-43A6-99F3-DAA76EE51EF7}" presName="node" presStyleLbl="node1" presStyleIdx="0" presStyleCnt="3">
        <dgm:presLayoutVars>
          <dgm:bulletEnabled val="1"/>
        </dgm:presLayoutVars>
      </dgm:prSet>
      <dgm:spPr/>
    </dgm:pt>
    <dgm:pt modelId="{70AF88F7-BA44-4331-B773-0C779422D1D6}" type="pres">
      <dgm:prSet presAssocID="{0EA62FC9-9C0E-4859-A48B-5856A1864AD4}" presName="sibTrans" presStyleLbl="sibTrans2D1" presStyleIdx="0" presStyleCnt="2"/>
      <dgm:spPr/>
    </dgm:pt>
    <dgm:pt modelId="{7FF731EC-0CA6-4B33-9147-F584F2950EBD}" type="pres">
      <dgm:prSet presAssocID="{0EA62FC9-9C0E-4859-A48B-5856A1864AD4}" presName="connectorText" presStyleLbl="sibTrans2D1" presStyleIdx="0" presStyleCnt="2"/>
      <dgm:spPr/>
    </dgm:pt>
    <dgm:pt modelId="{8AA3A4B2-8310-4AAE-AE82-2D60BCBDADC7}" type="pres">
      <dgm:prSet presAssocID="{58CCB45C-F72E-4D61-886A-69107AC95CB2}" presName="node" presStyleLbl="node1" presStyleIdx="1" presStyleCnt="3">
        <dgm:presLayoutVars>
          <dgm:bulletEnabled val="1"/>
        </dgm:presLayoutVars>
      </dgm:prSet>
      <dgm:spPr/>
    </dgm:pt>
    <dgm:pt modelId="{0F4F3B9F-0D5E-4DC2-ACBA-469526CBCCA5}" type="pres">
      <dgm:prSet presAssocID="{0AF3A1B2-8E46-459A-98FE-F77957BADA4B}" presName="sibTrans" presStyleLbl="sibTrans2D1" presStyleIdx="1" presStyleCnt="2"/>
      <dgm:spPr/>
    </dgm:pt>
    <dgm:pt modelId="{BED71A86-E0C4-4A9F-92B9-D2E096CC9CAB}" type="pres">
      <dgm:prSet presAssocID="{0AF3A1B2-8E46-459A-98FE-F77957BADA4B}" presName="connectorText" presStyleLbl="sibTrans2D1" presStyleIdx="1" presStyleCnt="2"/>
      <dgm:spPr/>
    </dgm:pt>
    <dgm:pt modelId="{D79BA904-BE0B-442F-8693-F2471A9C9762}" type="pres">
      <dgm:prSet presAssocID="{6C2ECFAA-695E-4B61-BD11-28A20A447A92}" presName="node" presStyleLbl="node1" presStyleIdx="2" presStyleCnt="3">
        <dgm:presLayoutVars>
          <dgm:bulletEnabled val="1"/>
        </dgm:presLayoutVars>
      </dgm:prSet>
      <dgm:spPr/>
    </dgm:pt>
  </dgm:ptLst>
  <dgm:cxnLst>
    <dgm:cxn modelId="{53753BCE-45E3-4206-910F-99D9BA33CD70}" srcId="{EAA005A9-5B40-498D-9BA6-FEBA0996604E}" destId="{5ADDD2BB-5135-43A6-99F3-DAA76EE51EF7}" srcOrd="0" destOrd="0" parTransId="{818D7418-AD3A-4194-8CE9-9F74E6C0E780}" sibTransId="{0EA62FC9-9C0E-4859-A48B-5856A1864AD4}"/>
    <dgm:cxn modelId="{9D14E70A-A392-4A9D-9F77-011F8F14EE84}" type="presOf" srcId="{6C2ECFAA-695E-4B61-BD11-28A20A447A92}" destId="{D79BA904-BE0B-442F-8693-F2471A9C9762}" srcOrd="0" destOrd="0" presId="urn:microsoft.com/office/officeart/2005/8/layout/process1"/>
    <dgm:cxn modelId="{8B77DC87-272F-4650-B127-B667C2E5C159}" type="presOf" srcId="{0AF3A1B2-8E46-459A-98FE-F77957BADA4B}" destId="{0F4F3B9F-0D5E-4DC2-ACBA-469526CBCCA5}" srcOrd="0" destOrd="0" presId="urn:microsoft.com/office/officeart/2005/8/layout/process1"/>
    <dgm:cxn modelId="{B32A2B1C-A995-4705-A83A-17C418659EE0}" type="presOf" srcId="{0EA62FC9-9C0E-4859-A48B-5856A1864AD4}" destId="{7FF731EC-0CA6-4B33-9147-F584F2950EBD}" srcOrd="1" destOrd="0" presId="urn:microsoft.com/office/officeart/2005/8/layout/process1"/>
    <dgm:cxn modelId="{4CDE6079-F347-4D4D-B38B-5A178910A331}" srcId="{EAA005A9-5B40-498D-9BA6-FEBA0996604E}" destId="{58CCB45C-F72E-4D61-886A-69107AC95CB2}" srcOrd="1" destOrd="0" parTransId="{DA978913-F244-4D57-AB64-766CC4143238}" sibTransId="{0AF3A1B2-8E46-459A-98FE-F77957BADA4B}"/>
    <dgm:cxn modelId="{4D30CE64-4E3A-4C14-BB5C-B3248FF8D31C}" type="presOf" srcId="{EAA005A9-5B40-498D-9BA6-FEBA0996604E}" destId="{2B47B53C-C8EE-4C8C-A359-647599698384}" srcOrd="0" destOrd="0" presId="urn:microsoft.com/office/officeart/2005/8/layout/process1"/>
    <dgm:cxn modelId="{D10CCC7A-50E7-4D5F-86CE-D56A1FFAADEC}" type="presOf" srcId="{5ADDD2BB-5135-43A6-99F3-DAA76EE51EF7}" destId="{AF91E3C1-9FB6-49D4-8C63-E4E8703CFD85}" srcOrd="0" destOrd="0" presId="urn:microsoft.com/office/officeart/2005/8/layout/process1"/>
    <dgm:cxn modelId="{247FF530-34EA-4D79-9DBE-6208E40E0699}" type="presOf" srcId="{0AF3A1B2-8E46-459A-98FE-F77957BADA4B}" destId="{BED71A86-E0C4-4A9F-92B9-D2E096CC9CAB}" srcOrd="1" destOrd="0" presId="urn:microsoft.com/office/officeart/2005/8/layout/process1"/>
    <dgm:cxn modelId="{E8721E6B-4881-4841-BEC4-E7FF4C563B59}" type="presOf" srcId="{0EA62FC9-9C0E-4859-A48B-5856A1864AD4}" destId="{70AF88F7-BA44-4331-B773-0C779422D1D6}" srcOrd="0" destOrd="0" presId="urn:microsoft.com/office/officeart/2005/8/layout/process1"/>
    <dgm:cxn modelId="{FE4D5B90-3A18-4D62-A56C-210F9091D295}" type="presOf" srcId="{58CCB45C-F72E-4D61-886A-69107AC95CB2}" destId="{8AA3A4B2-8310-4AAE-AE82-2D60BCBDADC7}" srcOrd="0" destOrd="0" presId="urn:microsoft.com/office/officeart/2005/8/layout/process1"/>
    <dgm:cxn modelId="{8A4A0536-DC70-4ADA-8F87-D1F9563A19DA}" srcId="{EAA005A9-5B40-498D-9BA6-FEBA0996604E}" destId="{6C2ECFAA-695E-4B61-BD11-28A20A447A92}" srcOrd="2" destOrd="0" parTransId="{33E47F5F-4878-4838-ADA5-86B9B1E6D37D}" sibTransId="{AE96D2B1-46CD-46DD-A695-B5671098B01A}"/>
    <dgm:cxn modelId="{A4AA2C71-A556-4707-BCB9-0FFF3FB6ED45}" type="presParOf" srcId="{2B47B53C-C8EE-4C8C-A359-647599698384}" destId="{AF91E3C1-9FB6-49D4-8C63-E4E8703CFD85}" srcOrd="0" destOrd="0" presId="urn:microsoft.com/office/officeart/2005/8/layout/process1"/>
    <dgm:cxn modelId="{600EFEE0-2671-4F73-93A3-857275C0A547}" type="presParOf" srcId="{2B47B53C-C8EE-4C8C-A359-647599698384}" destId="{70AF88F7-BA44-4331-B773-0C779422D1D6}" srcOrd="1" destOrd="0" presId="urn:microsoft.com/office/officeart/2005/8/layout/process1"/>
    <dgm:cxn modelId="{AFF72FCD-0681-4111-9A97-8598DD2C11F3}" type="presParOf" srcId="{70AF88F7-BA44-4331-B773-0C779422D1D6}" destId="{7FF731EC-0CA6-4B33-9147-F584F2950EBD}" srcOrd="0" destOrd="0" presId="urn:microsoft.com/office/officeart/2005/8/layout/process1"/>
    <dgm:cxn modelId="{030E17FA-9994-42B6-BB5C-4356A359B349}" type="presParOf" srcId="{2B47B53C-C8EE-4C8C-A359-647599698384}" destId="{8AA3A4B2-8310-4AAE-AE82-2D60BCBDADC7}" srcOrd="2" destOrd="0" presId="urn:microsoft.com/office/officeart/2005/8/layout/process1"/>
    <dgm:cxn modelId="{78098732-1623-44E8-BBE2-CAF1CFDCFE31}" type="presParOf" srcId="{2B47B53C-C8EE-4C8C-A359-647599698384}" destId="{0F4F3B9F-0D5E-4DC2-ACBA-469526CBCCA5}" srcOrd="3" destOrd="0" presId="urn:microsoft.com/office/officeart/2005/8/layout/process1"/>
    <dgm:cxn modelId="{F7AAC869-67E9-4DEE-851B-9F4F46EC4EE1}" type="presParOf" srcId="{0F4F3B9F-0D5E-4DC2-ACBA-469526CBCCA5}" destId="{BED71A86-E0C4-4A9F-92B9-D2E096CC9CAB}" srcOrd="0" destOrd="0" presId="urn:microsoft.com/office/officeart/2005/8/layout/process1"/>
    <dgm:cxn modelId="{8A6D5A6C-EBD4-40A5-8F8D-198F0039951A}" type="presParOf" srcId="{2B47B53C-C8EE-4C8C-A359-647599698384}" destId="{D79BA904-BE0B-442F-8693-F2471A9C976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B6A6AA6-B26B-44DE-9284-7C7B935DD65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CE070C-7D5B-4C72-9F16-ADD399DABDC8}">
      <dgm:prSet/>
      <dgm:spPr>
        <a:solidFill>
          <a:srgbClr val="002060"/>
        </a:solidFill>
      </dgm:spPr>
      <dgm:t>
        <a:bodyPr/>
        <a:lstStyle/>
        <a:p>
          <a:pPr algn="ctr" rtl="0"/>
          <a:r>
            <a:rPr lang="ru-RU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</a:t>
          </a:r>
          <a:r>
            <a:rPr lang="ru-RU" i="1" baseline="-25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</a:t>
          </a:r>
          <a:r>
            <a: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= </a:t>
          </a:r>
          <a:r>
            <a:rPr lang="ru-RU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</a:t>
          </a:r>
          <a:r>
            <a:rPr lang="ru-RU" i="1" baseline="-25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r>
            <a: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/ </a:t>
          </a:r>
          <a:r>
            <a:rPr lang="ru-RU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</a:t>
          </a:r>
          <a:r>
            <a:rPr lang="ru-RU" i="1" baseline="-25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945B31-FB60-4D57-BBF2-119A466D4148}" type="parTrans" cxnId="{D7902F9C-DF85-47A0-8C9E-F73C43EDDBE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41F678-4695-4CD0-9444-CACBA30F532B}" type="sibTrans" cxnId="{D7902F9C-DF85-47A0-8C9E-F73C43EDDBE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B53695-AED4-4719-83EB-F95A968F08D8}">
      <dgm:prSet custT="1"/>
      <dgm:spPr/>
      <dgm:t>
        <a:bodyPr/>
        <a:lstStyle/>
        <a:p>
          <a:pPr rtl="0"/>
          <a:r>
            <a:rPr lang="ru-RU" sz="32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</a:t>
          </a:r>
          <a:r>
            <a:rPr lang="ru-RU" sz="3200" i="1" baseline="-25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</a:t>
          </a:r>
          <a:r>
            <a:rPr lang="ru-RU" sz="3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реальная будущая стоимость денег;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9190B3-D7E0-45AC-979A-C857552A7470}" type="parTrans" cxnId="{61E00655-A3DA-44B2-92F9-6039B39B47C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51C02E-9254-4711-97F9-B6881D99C2E4}" type="sibTrans" cxnId="{61E00655-A3DA-44B2-92F9-6039B39B47C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D18379-534D-4C71-B32A-CC07699A1BA8}">
      <dgm:prSet custT="1"/>
      <dgm:spPr/>
      <dgm:t>
        <a:bodyPr/>
        <a:lstStyle/>
        <a:p>
          <a:pPr rtl="0"/>
          <a:r>
            <a:rPr lang="ru-RU" sz="32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</a:t>
          </a:r>
          <a:r>
            <a:rPr lang="ru-RU" sz="3200" i="1" baseline="-25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r>
            <a:rPr lang="ru-RU" sz="3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номинальная будущая стоимость денег с учетом инфляции;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6971B3-53A4-4DD9-BE8F-6666698B313A}" type="parTrans" cxnId="{4079CDA5-1278-48F6-9C92-C24E9BDA091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29F9DD-7914-465E-8B0A-8DBCF27D76A5}" type="sibTrans" cxnId="{4079CDA5-1278-48F6-9C92-C24E9BDA091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1C1615-FC21-41F8-8123-A51A44E0BFDE}">
      <dgm:prSet custT="1"/>
      <dgm:spPr/>
      <dgm:t>
        <a:bodyPr/>
        <a:lstStyle/>
        <a:p>
          <a:pPr rtl="0"/>
          <a:r>
            <a:rPr lang="ru-RU" sz="32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</a:t>
          </a:r>
          <a:r>
            <a:rPr lang="ru-RU" sz="3200" i="1" baseline="-25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</a:t>
          </a:r>
          <a:r>
            <a:rPr lang="ru-RU" sz="3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индекс цен.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964FD9-12BF-4DA6-8614-20D3D201E4F8}" type="parTrans" cxnId="{A90F0A6E-7D38-4D64-8FF7-9FC8BE15B64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5065E1-EB03-4468-A5B0-4B477F71B174}" type="sibTrans" cxnId="{A90F0A6E-7D38-4D64-8FF7-9FC8BE15B64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370660-887D-42A4-B4B9-06F6F26C4C15}" type="pres">
      <dgm:prSet presAssocID="{5B6A6AA6-B26B-44DE-9284-7C7B935DD651}" presName="linear" presStyleCnt="0">
        <dgm:presLayoutVars>
          <dgm:animLvl val="lvl"/>
          <dgm:resizeHandles val="exact"/>
        </dgm:presLayoutVars>
      </dgm:prSet>
      <dgm:spPr/>
    </dgm:pt>
    <dgm:pt modelId="{D9D864DA-3DE1-4BBE-A017-DE33D19AB10A}" type="pres">
      <dgm:prSet presAssocID="{34CE070C-7D5B-4C72-9F16-ADD399DABDC8}" presName="parentText" presStyleLbl="node1" presStyleIdx="0" presStyleCnt="1" custScaleY="82621">
        <dgm:presLayoutVars>
          <dgm:chMax val="0"/>
          <dgm:bulletEnabled val="1"/>
        </dgm:presLayoutVars>
      </dgm:prSet>
      <dgm:spPr/>
    </dgm:pt>
    <dgm:pt modelId="{D5E57831-2D40-442E-8EE3-5CF3218311F9}" type="pres">
      <dgm:prSet presAssocID="{34CE070C-7D5B-4C72-9F16-ADD399DABDC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7902F9C-DF85-47A0-8C9E-F73C43EDDBED}" srcId="{5B6A6AA6-B26B-44DE-9284-7C7B935DD651}" destId="{34CE070C-7D5B-4C72-9F16-ADD399DABDC8}" srcOrd="0" destOrd="0" parTransId="{3F945B31-FB60-4D57-BBF2-119A466D4148}" sibTransId="{BF41F678-4695-4CD0-9444-CACBA30F532B}"/>
    <dgm:cxn modelId="{F06B308C-5342-4090-A77F-99F5AD91B441}" type="presOf" srcId="{AFB53695-AED4-4719-83EB-F95A968F08D8}" destId="{D5E57831-2D40-442E-8EE3-5CF3218311F9}" srcOrd="0" destOrd="0" presId="urn:microsoft.com/office/officeart/2005/8/layout/vList2"/>
    <dgm:cxn modelId="{0983A3DC-E66C-4EBD-9CD5-3EA8E2B9006E}" type="presOf" srcId="{3AD18379-534D-4C71-B32A-CC07699A1BA8}" destId="{D5E57831-2D40-442E-8EE3-5CF3218311F9}" srcOrd="0" destOrd="1" presId="urn:microsoft.com/office/officeart/2005/8/layout/vList2"/>
    <dgm:cxn modelId="{61E00655-A3DA-44B2-92F9-6039B39B47C3}" srcId="{34CE070C-7D5B-4C72-9F16-ADD399DABDC8}" destId="{AFB53695-AED4-4719-83EB-F95A968F08D8}" srcOrd="0" destOrd="0" parTransId="{3A9190B3-D7E0-45AC-979A-C857552A7470}" sibTransId="{D151C02E-9254-4711-97F9-B6881D99C2E4}"/>
    <dgm:cxn modelId="{234CCB52-2E60-4944-8D69-5F4C66CA81BC}" type="presOf" srcId="{4C1C1615-FC21-41F8-8123-A51A44E0BFDE}" destId="{D5E57831-2D40-442E-8EE3-5CF3218311F9}" srcOrd="0" destOrd="2" presId="urn:microsoft.com/office/officeart/2005/8/layout/vList2"/>
    <dgm:cxn modelId="{4D1D4782-6286-4F47-89A0-D302429B449A}" type="presOf" srcId="{34CE070C-7D5B-4C72-9F16-ADD399DABDC8}" destId="{D9D864DA-3DE1-4BBE-A017-DE33D19AB10A}" srcOrd="0" destOrd="0" presId="urn:microsoft.com/office/officeart/2005/8/layout/vList2"/>
    <dgm:cxn modelId="{4079CDA5-1278-48F6-9C92-C24E9BDA0918}" srcId="{34CE070C-7D5B-4C72-9F16-ADD399DABDC8}" destId="{3AD18379-534D-4C71-B32A-CC07699A1BA8}" srcOrd="1" destOrd="0" parTransId="{376971B3-53A4-4DD9-BE8F-6666698B313A}" sibTransId="{0629F9DD-7914-465E-8B0A-8DBCF27D76A5}"/>
    <dgm:cxn modelId="{A90F0A6E-7D38-4D64-8FF7-9FC8BE15B64B}" srcId="{34CE070C-7D5B-4C72-9F16-ADD399DABDC8}" destId="{4C1C1615-FC21-41F8-8123-A51A44E0BFDE}" srcOrd="2" destOrd="0" parTransId="{0A964FD9-12BF-4DA6-8614-20D3D201E4F8}" sibTransId="{1D5065E1-EB03-4468-A5B0-4B477F71B174}"/>
    <dgm:cxn modelId="{0702D4DA-40C7-496B-AB93-F451E05168BC}" type="presOf" srcId="{5B6A6AA6-B26B-44DE-9284-7C7B935DD651}" destId="{4E370660-887D-42A4-B4B9-06F6F26C4C15}" srcOrd="0" destOrd="0" presId="urn:microsoft.com/office/officeart/2005/8/layout/vList2"/>
    <dgm:cxn modelId="{F964BB51-D049-4AA4-9C6D-10F039E2EC4C}" type="presParOf" srcId="{4E370660-887D-42A4-B4B9-06F6F26C4C15}" destId="{D9D864DA-3DE1-4BBE-A017-DE33D19AB10A}" srcOrd="0" destOrd="0" presId="urn:microsoft.com/office/officeart/2005/8/layout/vList2"/>
    <dgm:cxn modelId="{6349DD8B-C19F-44DB-BF79-616BF7F983C8}" type="presParOf" srcId="{4E370660-887D-42A4-B4B9-06F6F26C4C15}" destId="{D5E57831-2D40-442E-8EE3-5CF3218311F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0B78539-1D03-4E8D-94C5-A04B7C5CFAEC}" type="doc">
      <dgm:prSet loTypeId="urn:microsoft.com/office/officeart/2005/8/layout/hProcess9" loCatId="process" qsTypeId="urn:microsoft.com/office/officeart/2005/8/quickstyle/simple5" qsCatId="simple" csTypeId="urn:microsoft.com/office/officeart/2005/8/colors/accent0_2" csCatId="mainScheme"/>
      <dgm:spPr/>
      <dgm:t>
        <a:bodyPr/>
        <a:lstStyle/>
        <a:p>
          <a:endParaRPr lang="ru-RU"/>
        </a:p>
      </dgm:t>
    </dgm:pt>
    <dgm:pt modelId="{502F5020-F660-480E-832B-DFE715D10617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Поскольку процесс инвестирования, как правило, имеет большую продолжительность во времени, то в практике 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анализа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эффективности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капитальных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вложений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обычно приходится иметь дело не с единичными денежными суммами, а с потоками денежных средств, выраженных в виде денежных поступлений (доходов) и платежей (расходов) при реализации инвестиционного проекта.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E8213F-91AC-4E5F-B315-CD130A57AE0E}" type="parTrans" cxnId="{63393CC6-DD2E-41E0-BACE-B2BA31FA23B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B7C469-F794-4DA8-996A-4902A4E3CEC5}" type="sibTrans" cxnId="{63393CC6-DD2E-41E0-BACE-B2BA31FA23B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EA84C3-A2F1-45ED-8277-28EA95AD7405}">
      <dgm:prSet/>
      <dgm:spPr/>
      <dgm:t>
        <a:bodyPr/>
        <a:lstStyle/>
        <a:p>
          <a:pPr rtl="0"/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Вычисление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наращенной и дисконтированной оценок сумм денежных средств в этом случае осуществляют путем использования приведенных выше формул для каждого элемента денежного потока.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FA7022-2A72-4FCE-B846-BB9891F26D83}" type="parTrans" cxnId="{32DA610C-960D-4E74-9FA9-5C9E2C91B3B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17E328-5F89-4172-B8C9-5A7E0352BE37}" type="sibTrans" cxnId="{32DA610C-960D-4E74-9FA9-5C9E2C91B3B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CBA035-EA82-4DB4-ADE1-583B155B62CD}" type="pres">
      <dgm:prSet presAssocID="{90B78539-1D03-4E8D-94C5-A04B7C5CFAEC}" presName="CompostProcess" presStyleCnt="0">
        <dgm:presLayoutVars>
          <dgm:dir/>
          <dgm:resizeHandles val="exact"/>
        </dgm:presLayoutVars>
      </dgm:prSet>
      <dgm:spPr/>
    </dgm:pt>
    <dgm:pt modelId="{22A43D12-B857-4CD1-880B-37AC60FED8EB}" type="pres">
      <dgm:prSet presAssocID="{90B78539-1D03-4E8D-94C5-A04B7C5CFAEC}" presName="arrow" presStyleLbl="bgShp" presStyleIdx="0" presStyleCnt="1"/>
      <dgm:spPr>
        <a:solidFill>
          <a:srgbClr val="002060"/>
        </a:solidFill>
      </dgm:spPr>
    </dgm:pt>
    <dgm:pt modelId="{2F8BFC4C-7C5F-41FD-93C0-1138F5A65342}" type="pres">
      <dgm:prSet presAssocID="{90B78539-1D03-4E8D-94C5-A04B7C5CFAEC}" presName="linearProcess" presStyleCnt="0"/>
      <dgm:spPr/>
    </dgm:pt>
    <dgm:pt modelId="{1DF704F4-B13F-46F6-970E-49FA96F3C6D5}" type="pres">
      <dgm:prSet presAssocID="{502F5020-F660-480E-832B-DFE715D10617}" presName="textNode" presStyleLbl="node1" presStyleIdx="0" presStyleCnt="2">
        <dgm:presLayoutVars>
          <dgm:bulletEnabled val="1"/>
        </dgm:presLayoutVars>
      </dgm:prSet>
      <dgm:spPr/>
    </dgm:pt>
    <dgm:pt modelId="{415D5C50-9A33-4282-B0A7-54F497067026}" type="pres">
      <dgm:prSet presAssocID="{06B7C469-F794-4DA8-996A-4902A4E3CEC5}" presName="sibTrans" presStyleCnt="0"/>
      <dgm:spPr/>
    </dgm:pt>
    <dgm:pt modelId="{6FA7CEF5-6565-45A8-B91A-BB994B150C25}" type="pres">
      <dgm:prSet presAssocID="{10EA84C3-A2F1-45ED-8277-28EA95AD7405}" presName="textNode" presStyleLbl="node1" presStyleIdx="1" presStyleCnt="2">
        <dgm:presLayoutVars>
          <dgm:bulletEnabled val="1"/>
        </dgm:presLayoutVars>
      </dgm:prSet>
      <dgm:spPr/>
    </dgm:pt>
  </dgm:ptLst>
  <dgm:cxnLst>
    <dgm:cxn modelId="{63393CC6-DD2E-41E0-BACE-B2BA31FA23BA}" srcId="{90B78539-1D03-4E8D-94C5-A04B7C5CFAEC}" destId="{502F5020-F660-480E-832B-DFE715D10617}" srcOrd="0" destOrd="0" parTransId="{9CE8213F-91AC-4E5F-B315-CD130A57AE0E}" sibTransId="{06B7C469-F794-4DA8-996A-4902A4E3CEC5}"/>
    <dgm:cxn modelId="{D7752951-9B52-41D9-85E9-4E13F03F7F54}" type="presOf" srcId="{10EA84C3-A2F1-45ED-8277-28EA95AD7405}" destId="{6FA7CEF5-6565-45A8-B91A-BB994B150C25}" srcOrd="0" destOrd="0" presId="urn:microsoft.com/office/officeart/2005/8/layout/hProcess9"/>
    <dgm:cxn modelId="{946EA908-9869-4AD2-BDA4-AF16E5CA4433}" type="presOf" srcId="{90B78539-1D03-4E8D-94C5-A04B7C5CFAEC}" destId="{32CBA035-EA82-4DB4-ADE1-583B155B62CD}" srcOrd="0" destOrd="0" presId="urn:microsoft.com/office/officeart/2005/8/layout/hProcess9"/>
    <dgm:cxn modelId="{32DA610C-960D-4E74-9FA9-5C9E2C91B3B4}" srcId="{90B78539-1D03-4E8D-94C5-A04B7C5CFAEC}" destId="{10EA84C3-A2F1-45ED-8277-28EA95AD7405}" srcOrd="1" destOrd="0" parTransId="{33FA7022-2A72-4FCE-B846-BB9891F26D83}" sibTransId="{F217E328-5F89-4172-B8C9-5A7E0352BE37}"/>
    <dgm:cxn modelId="{D90579D3-8733-49E8-AF2B-92B367B009B8}" type="presOf" srcId="{502F5020-F660-480E-832B-DFE715D10617}" destId="{1DF704F4-B13F-46F6-970E-49FA96F3C6D5}" srcOrd="0" destOrd="0" presId="urn:microsoft.com/office/officeart/2005/8/layout/hProcess9"/>
    <dgm:cxn modelId="{5F6CDE4C-AC82-4E5C-80FB-E479393DB094}" type="presParOf" srcId="{32CBA035-EA82-4DB4-ADE1-583B155B62CD}" destId="{22A43D12-B857-4CD1-880B-37AC60FED8EB}" srcOrd="0" destOrd="0" presId="urn:microsoft.com/office/officeart/2005/8/layout/hProcess9"/>
    <dgm:cxn modelId="{9E5E0477-FAFB-410A-A8A1-7763F8B7B0B3}" type="presParOf" srcId="{32CBA035-EA82-4DB4-ADE1-583B155B62CD}" destId="{2F8BFC4C-7C5F-41FD-93C0-1138F5A65342}" srcOrd="1" destOrd="0" presId="urn:microsoft.com/office/officeart/2005/8/layout/hProcess9"/>
    <dgm:cxn modelId="{EA0930BD-9DBC-4BFA-BD65-3648BC3130EA}" type="presParOf" srcId="{2F8BFC4C-7C5F-41FD-93C0-1138F5A65342}" destId="{1DF704F4-B13F-46F6-970E-49FA96F3C6D5}" srcOrd="0" destOrd="0" presId="urn:microsoft.com/office/officeart/2005/8/layout/hProcess9"/>
    <dgm:cxn modelId="{24DE8C5F-104E-41DE-881A-9A6601056F7A}" type="presParOf" srcId="{2F8BFC4C-7C5F-41FD-93C0-1138F5A65342}" destId="{415D5C50-9A33-4282-B0A7-54F497067026}" srcOrd="1" destOrd="0" presId="urn:microsoft.com/office/officeart/2005/8/layout/hProcess9"/>
    <dgm:cxn modelId="{7CD671F5-845D-440D-AA05-EFD43FABA899}" type="presParOf" srcId="{2F8BFC4C-7C5F-41FD-93C0-1138F5A65342}" destId="{6FA7CEF5-6565-45A8-B91A-BB994B150C25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5B2B88B-4E8E-46A3-B279-B8764B47BCF8}" type="doc">
      <dgm:prSet loTypeId="urn:microsoft.com/office/officeart/2005/8/layout/venn3" loCatId="relationship" qsTypeId="urn:microsoft.com/office/officeart/2005/8/quickstyle/3d3" qsCatId="3D" csTypeId="urn:microsoft.com/office/officeart/2005/8/colors/accent0_2" csCatId="mainScheme"/>
      <dgm:spPr/>
      <dgm:t>
        <a:bodyPr/>
        <a:lstStyle/>
        <a:p>
          <a:endParaRPr lang="ru-RU"/>
        </a:p>
      </dgm:t>
    </dgm:pt>
    <dgm:pt modelId="{98263914-F0B5-4903-BBC1-A73D34D93EA4}">
      <dgm:prSet custT="1"/>
      <dgm:spPr/>
      <dgm:t>
        <a:bodyPr/>
        <a:lstStyle/>
        <a:p>
          <a:pPr rtl="0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В большинстве современных коммерческих операций подразумеваются не разовые платежи, а последовательность денежных поступлений (или, наоборот, выплат) в течение определенного периода. 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EB85A2-FF01-4347-B223-18E84F05A840}" type="parTrans" cxnId="{45245A38-C13E-4030-A548-D2939776A396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7FE95C-BDBB-465F-BA2B-43F245CFEE0F}" type="sibTrans" cxnId="{45245A38-C13E-4030-A548-D2939776A396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CED3C3-6404-423D-96ED-E2A142F74ECD}">
      <dgm:prSet custT="1"/>
      <dgm:spPr/>
      <dgm:t>
        <a:bodyPr/>
        <a:lstStyle/>
        <a:p>
          <a:pPr rtl="0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Это может быть серия доходов и расходов некоторого предприятия, регулярные или нерегулярные взносы создания разного рода фондов и т.д. Такая последовательность называется </a:t>
          </a:r>
          <a:r>
            <a:rPr lang="ru-RU" sz="20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потоком платежей</a:t>
          </a:r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A2D4B9-0743-4A2A-B0D5-B43A2611DEC5}" type="parTrans" cxnId="{238FFA95-D75D-4FC6-8ABD-D5C5B6F39B87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C46F64-03D7-4EB5-8737-0D94D887F242}" type="sibTrans" cxnId="{238FFA95-D75D-4FC6-8ABD-D5C5B6F39B87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EDC670-5A41-405D-8590-9CC804842CE6}">
      <dgm:prSet custT="1"/>
      <dgm:spPr/>
      <dgm:t>
        <a:bodyPr/>
        <a:lstStyle/>
        <a:p>
          <a:pPr rtl="0"/>
          <a:r>
            <a:rPr lang="ru-RU" sz="20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Аннуитет</a:t>
          </a:r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 (финансовая рента) – поток однонаправленных платежей с равными интервалами между последовательными платежами в течение определенного количества лет.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F45683-FD0A-4DA4-A515-2E8B2225DFC6}" type="parTrans" cxnId="{CF6893E3-00F9-41F8-9C34-9F1BBEBAB2A9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23DA16-2F1A-4E6A-8FFB-CE935129A4A9}" type="sibTrans" cxnId="{CF6893E3-00F9-41F8-9C34-9F1BBEBAB2A9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C9DEB7-4C90-4B25-8AF2-1FF2DAE90437}" type="pres">
      <dgm:prSet presAssocID="{85B2B88B-4E8E-46A3-B279-B8764B47BCF8}" presName="Name0" presStyleCnt="0">
        <dgm:presLayoutVars>
          <dgm:dir/>
          <dgm:resizeHandles val="exact"/>
        </dgm:presLayoutVars>
      </dgm:prSet>
      <dgm:spPr/>
    </dgm:pt>
    <dgm:pt modelId="{0ABA1A8C-3A2C-454B-A5DA-C5BF7F613387}" type="pres">
      <dgm:prSet presAssocID="{98263914-F0B5-4903-BBC1-A73D34D93EA4}" presName="Name5" presStyleLbl="vennNode1" presStyleIdx="0" presStyleCnt="3">
        <dgm:presLayoutVars>
          <dgm:bulletEnabled val="1"/>
        </dgm:presLayoutVars>
      </dgm:prSet>
      <dgm:spPr/>
    </dgm:pt>
    <dgm:pt modelId="{245B109F-1419-45CD-A597-ED817714F7F3}" type="pres">
      <dgm:prSet presAssocID="{DA7FE95C-BDBB-465F-BA2B-43F245CFEE0F}" presName="space" presStyleCnt="0"/>
      <dgm:spPr/>
    </dgm:pt>
    <dgm:pt modelId="{E73E4BAB-13D1-48AA-88A8-F3B7601C02A3}" type="pres">
      <dgm:prSet presAssocID="{94CED3C3-6404-423D-96ED-E2A142F74ECD}" presName="Name5" presStyleLbl="vennNode1" presStyleIdx="1" presStyleCnt="3">
        <dgm:presLayoutVars>
          <dgm:bulletEnabled val="1"/>
        </dgm:presLayoutVars>
      </dgm:prSet>
      <dgm:spPr/>
    </dgm:pt>
    <dgm:pt modelId="{5D6C6058-B1DA-4D30-B4E4-9AC550B6EA95}" type="pres">
      <dgm:prSet presAssocID="{5EC46F64-03D7-4EB5-8737-0D94D887F242}" presName="space" presStyleCnt="0"/>
      <dgm:spPr/>
    </dgm:pt>
    <dgm:pt modelId="{FA2DBBFB-19FA-4062-9A01-8BE5169EA4B1}" type="pres">
      <dgm:prSet presAssocID="{7CEDC670-5A41-405D-8590-9CC804842CE6}" presName="Name5" presStyleLbl="vennNode1" presStyleIdx="2" presStyleCnt="3">
        <dgm:presLayoutVars>
          <dgm:bulletEnabled val="1"/>
        </dgm:presLayoutVars>
      </dgm:prSet>
      <dgm:spPr/>
    </dgm:pt>
  </dgm:ptLst>
  <dgm:cxnLst>
    <dgm:cxn modelId="{FF0527BE-8D44-439A-90CE-14F62D694637}" type="presOf" srcId="{98263914-F0B5-4903-BBC1-A73D34D93EA4}" destId="{0ABA1A8C-3A2C-454B-A5DA-C5BF7F613387}" srcOrd="0" destOrd="0" presId="urn:microsoft.com/office/officeart/2005/8/layout/venn3"/>
    <dgm:cxn modelId="{45245A38-C13E-4030-A548-D2939776A396}" srcId="{85B2B88B-4E8E-46A3-B279-B8764B47BCF8}" destId="{98263914-F0B5-4903-BBC1-A73D34D93EA4}" srcOrd="0" destOrd="0" parTransId="{4EEB85A2-FF01-4347-B223-18E84F05A840}" sibTransId="{DA7FE95C-BDBB-465F-BA2B-43F245CFEE0F}"/>
    <dgm:cxn modelId="{DC8EA017-895E-4FF0-B37B-81007400CFDE}" type="presOf" srcId="{94CED3C3-6404-423D-96ED-E2A142F74ECD}" destId="{E73E4BAB-13D1-48AA-88A8-F3B7601C02A3}" srcOrd="0" destOrd="0" presId="urn:microsoft.com/office/officeart/2005/8/layout/venn3"/>
    <dgm:cxn modelId="{16E4E5B1-53EB-4778-AB03-7DB1A15072A3}" type="presOf" srcId="{85B2B88B-4E8E-46A3-B279-B8764B47BCF8}" destId="{E6C9DEB7-4C90-4B25-8AF2-1FF2DAE90437}" srcOrd="0" destOrd="0" presId="urn:microsoft.com/office/officeart/2005/8/layout/venn3"/>
    <dgm:cxn modelId="{238FFA95-D75D-4FC6-8ABD-D5C5B6F39B87}" srcId="{85B2B88B-4E8E-46A3-B279-B8764B47BCF8}" destId="{94CED3C3-6404-423D-96ED-E2A142F74ECD}" srcOrd="1" destOrd="0" parTransId="{0DA2D4B9-0743-4A2A-B0D5-B43A2611DEC5}" sibTransId="{5EC46F64-03D7-4EB5-8737-0D94D887F242}"/>
    <dgm:cxn modelId="{CF6893E3-00F9-41F8-9C34-9F1BBEBAB2A9}" srcId="{85B2B88B-4E8E-46A3-B279-B8764B47BCF8}" destId="{7CEDC670-5A41-405D-8590-9CC804842CE6}" srcOrd="2" destOrd="0" parTransId="{6AF45683-FD0A-4DA4-A515-2E8B2225DFC6}" sibTransId="{EE23DA16-2F1A-4E6A-8FFB-CE935129A4A9}"/>
    <dgm:cxn modelId="{B3BAADCB-F40E-4498-8CEC-90FD2C4CC619}" type="presOf" srcId="{7CEDC670-5A41-405D-8590-9CC804842CE6}" destId="{FA2DBBFB-19FA-4062-9A01-8BE5169EA4B1}" srcOrd="0" destOrd="0" presId="urn:microsoft.com/office/officeart/2005/8/layout/venn3"/>
    <dgm:cxn modelId="{E813FD48-DE87-4D2F-9C29-02283EAC519C}" type="presParOf" srcId="{E6C9DEB7-4C90-4B25-8AF2-1FF2DAE90437}" destId="{0ABA1A8C-3A2C-454B-A5DA-C5BF7F613387}" srcOrd="0" destOrd="0" presId="urn:microsoft.com/office/officeart/2005/8/layout/venn3"/>
    <dgm:cxn modelId="{192DA184-ADFD-4CA6-B127-AF05E3CEB90F}" type="presParOf" srcId="{E6C9DEB7-4C90-4B25-8AF2-1FF2DAE90437}" destId="{245B109F-1419-45CD-A597-ED817714F7F3}" srcOrd="1" destOrd="0" presId="urn:microsoft.com/office/officeart/2005/8/layout/venn3"/>
    <dgm:cxn modelId="{66E2203D-10C4-4950-AC4D-6827FA17FE77}" type="presParOf" srcId="{E6C9DEB7-4C90-4B25-8AF2-1FF2DAE90437}" destId="{E73E4BAB-13D1-48AA-88A8-F3B7601C02A3}" srcOrd="2" destOrd="0" presId="urn:microsoft.com/office/officeart/2005/8/layout/venn3"/>
    <dgm:cxn modelId="{35F0C393-CF7B-492A-A26C-533F52187623}" type="presParOf" srcId="{E6C9DEB7-4C90-4B25-8AF2-1FF2DAE90437}" destId="{5D6C6058-B1DA-4D30-B4E4-9AC550B6EA95}" srcOrd="3" destOrd="0" presId="urn:microsoft.com/office/officeart/2005/8/layout/venn3"/>
    <dgm:cxn modelId="{E6627320-E490-4FAF-B92F-CF9AC41AE5EC}" type="presParOf" srcId="{E6C9DEB7-4C90-4B25-8AF2-1FF2DAE90437}" destId="{FA2DBBFB-19FA-4062-9A01-8BE5169EA4B1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4D9A33E-D28F-41CB-A4EC-7A3E25CD79BA}" type="doc">
      <dgm:prSet loTypeId="urn:microsoft.com/office/officeart/2009/3/layout/HorizontalOrganizationChart" loCatId="hierarchy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A01A975F-278A-458D-8148-915A34E65BFB}">
      <dgm:prSet/>
      <dgm:spPr>
        <a:solidFill>
          <a:srgbClr val="002060"/>
        </a:solidFill>
      </dgm:spPr>
      <dgm:t>
        <a:bodyPr/>
        <a:lstStyle/>
        <a:p>
          <a:pPr rtl="0"/>
          <a:r>
            <a: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Теория аннуитетов является важнейшей частью финансовой математики. Она применяется при рассмотрении вопросов доходности ценных бумаг, в инвестиционном анализе и т.д. </a:t>
          </a:r>
          <a:endParaRPr lang="ru-RU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6A9DB1-8B1F-459F-A13D-437B7DDC79F1}" type="parTrans" cxnId="{69933FC5-188D-4734-A524-2FDF19382D5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13ED9D-B5EA-47D5-A021-4C8A427F7B49}" type="sibTrans" cxnId="{69933FC5-188D-4734-A524-2FDF19382D5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D0C06C-801B-4631-BE49-5193A0B26D57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Наиболее распространенные примеры аннуитета: 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434134-7E6C-44BD-BFF1-FF6F0995CC97}" type="parTrans" cxnId="{31027723-41DB-4C3A-9A13-5D609DCD5C0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3EDF80-27C6-4A08-A0C4-665C9B14E9DC}" type="sibTrans" cxnId="{31027723-41DB-4C3A-9A13-5D609DCD5C0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AE719F-4D74-4B43-8732-A60A5FB97986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регулярные взносы в пенсионный фонд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809A6A-C007-4C59-AA92-FA1A9A6BA7D8}" type="parTrans" cxnId="{52D50583-7EEC-4079-B847-0C095E8FC71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BF3665-3BF3-4FFE-A17D-5DC2BDC789E2}" type="sibTrans" cxnId="{52D50583-7EEC-4079-B847-0C095E8FC71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3D11DF-122E-4F1A-A14F-C81788173153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погашение долгосрочного кредита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FAE594-C769-42F3-A233-FD7E30FD5551}" type="parTrans" cxnId="{2F0E52DA-4A68-449A-80A8-86D6FB4E4FB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0DF2B3-AF96-4FB7-8918-441FD068F1BC}" type="sibTrans" cxnId="{2F0E52DA-4A68-449A-80A8-86D6FB4E4FB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DD31D0-3E99-4681-925C-442C2799542B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выплата процентов по ценным бумагам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897466-DA0B-447F-9038-8686EDA63A91}" type="parTrans" cxnId="{1F7B7167-F1B0-4039-9E8E-7A631EB36DF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6E23A3-59B0-4C13-87D6-AF891739D5E5}" type="sibTrans" cxnId="{1F7B7167-F1B0-4039-9E8E-7A631EB36DF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9F2C24-80ED-42F9-8088-01492499794C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выплаты по регрессным искам.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3A9CB6-B1EF-481F-BA6F-B53C7386585A}" type="parTrans" cxnId="{457E24F9-882A-4577-8FA9-E6264E247A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670120-6C85-4E88-B5D4-7B913BDD7E4E}" type="sibTrans" cxnId="{457E24F9-882A-4577-8FA9-E6264E247A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6BAF24-7A26-497B-83A0-2346F8D2C73D}" type="pres">
      <dgm:prSet presAssocID="{E4D9A33E-D28F-41CB-A4EC-7A3E25CD79B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CDDA605-2E01-4799-A74C-B7DAC1FCBC6F}" type="pres">
      <dgm:prSet presAssocID="{A01A975F-278A-458D-8148-915A34E65BFB}" presName="hierRoot1" presStyleCnt="0">
        <dgm:presLayoutVars>
          <dgm:hierBranch val="init"/>
        </dgm:presLayoutVars>
      </dgm:prSet>
      <dgm:spPr/>
    </dgm:pt>
    <dgm:pt modelId="{6C1D2E9F-0DC8-4A7F-ADB0-824A5FAB840C}" type="pres">
      <dgm:prSet presAssocID="{A01A975F-278A-458D-8148-915A34E65BFB}" presName="rootComposite1" presStyleCnt="0"/>
      <dgm:spPr/>
    </dgm:pt>
    <dgm:pt modelId="{BF0BFA9B-2644-4BA1-BDFA-6F73AF19B346}" type="pres">
      <dgm:prSet presAssocID="{A01A975F-278A-458D-8148-915A34E65BFB}" presName="rootText1" presStyleLbl="node0" presStyleIdx="0" presStyleCnt="2">
        <dgm:presLayoutVars>
          <dgm:chPref val="3"/>
        </dgm:presLayoutVars>
      </dgm:prSet>
      <dgm:spPr/>
    </dgm:pt>
    <dgm:pt modelId="{3109DB91-FC6E-4DE4-B34B-A127915EA57C}" type="pres">
      <dgm:prSet presAssocID="{A01A975F-278A-458D-8148-915A34E65BFB}" presName="rootConnector1" presStyleLbl="node1" presStyleIdx="0" presStyleCnt="0"/>
      <dgm:spPr/>
    </dgm:pt>
    <dgm:pt modelId="{0763C784-5F22-41DC-96AC-88ED2D9DC65E}" type="pres">
      <dgm:prSet presAssocID="{A01A975F-278A-458D-8148-915A34E65BFB}" presName="hierChild2" presStyleCnt="0"/>
      <dgm:spPr/>
    </dgm:pt>
    <dgm:pt modelId="{0D3135A8-5B5E-4BB9-9DA8-5C551DE4B877}" type="pres">
      <dgm:prSet presAssocID="{A01A975F-278A-458D-8148-915A34E65BFB}" presName="hierChild3" presStyleCnt="0"/>
      <dgm:spPr/>
    </dgm:pt>
    <dgm:pt modelId="{1829D405-D3EA-4F6A-BCD2-EE37F32835E5}" type="pres">
      <dgm:prSet presAssocID="{76D0C06C-801B-4631-BE49-5193A0B26D57}" presName="hierRoot1" presStyleCnt="0">
        <dgm:presLayoutVars>
          <dgm:hierBranch val="init"/>
        </dgm:presLayoutVars>
      </dgm:prSet>
      <dgm:spPr/>
    </dgm:pt>
    <dgm:pt modelId="{3D181CC6-EA16-40F8-890B-CD7B18BBE961}" type="pres">
      <dgm:prSet presAssocID="{76D0C06C-801B-4631-BE49-5193A0B26D57}" presName="rootComposite1" presStyleCnt="0"/>
      <dgm:spPr/>
    </dgm:pt>
    <dgm:pt modelId="{C4A76471-6D8A-4400-B006-96CE6BB5BE50}" type="pres">
      <dgm:prSet presAssocID="{76D0C06C-801B-4631-BE49-5193A0B26D57}" presName="rootText1" presStyleLbl="node0" presStyleIdx="1" presStyleCnt="2">
        <dgm:presLayoutVars>
          <dgm:chPref val="3"/>
        </dgm:presLayoutVars>
      </dgm:prSet>
      <dgm:spPr/>
    </dgm:pt>
    <dgm:pt modelId="{8F112B5C-DE7B-4CDD-B38C-4B426AEB4651}" type="pres">
      <dgm:prSet presAssocID="{76D0C06C-801B-4631-BE49-5193A0B26D57}" presName="rootConnector1" presStyleLbl="node1" presStyleIdx="0" presStyleCnt="0"/>
      <dgm:spPr/>
    </dgm:pt>
    <dgm:pt modelId="{E9632576-211C-42C1-A0FE-6D44B39ABF4D}" type="pres">
      <dgm:prSet presAssocID="{76D0C06C-801B-4631-BE49-5193A0B26D57}" presName="hierChild2" presStyleCnt="0"/>
      <dgm:spPr/>
    </dgm:pt>
    <dgm:pt modelId="{27E124CB-AC5F-4604-9E23-1F76663BA513}" type="pres">
      <dgm:prSet presAssocID="{DC809A6A-C007-4C59-AA92-FA1A9A6BA7D8}" presName="Name64" presStyleLbl="parChTrans1D2" presStyleIdx="0" presStyleCnt="4"/>
      <dgm:spPr/>
    </dgm:pt>
    <dgm:pt modelId="{9B17838D-9A51-4FE1-BE59-C2CA4CAC0AF1}" type="pres">
      <dgm:prSet presAssocID="{D1AE719F-4D74-4B43-8732-A60A5FB97986}" presName="hierRoot2" presStyleCnt="0">
        <dgm:presLayoutVars>
          <dgm:hierBranch val="init"/>
        </dgm:presLayoutVars>
      </dgm:prSet>
      <dgm:spPr/>
    </dgm:pt>
    <dgm:pt modelId="{FE36B198-05D2-4892-A77A-7AB6E80BE08B}" type="pres">
      <dgm:prSet presAssocID="{D1AE719F-4D74-4B43-8732-A60A5FB97986}" presName="rootComposite" presStyleCnt="0"/>
      <dgm:spPr/>
    </dgm:pt>
    <dgm:pt modelId="{6B18F648-9F20-4A09-A91E-36BCDC87FC31}" type="pres">
      <dgm:prSet presAssocID="{D1AE719F-4D74-4B43-8732-A60A5FB97986}" presName="rootText" presStyleLbl="node2" presStyleIdx="0" presStyleCnt="4">
        <dgm:presLayoutVars>
          <dgm:chPref val="3"/>
        </dgm:presLayoutVars>
      </dgm:prSet>
      <dgm:spPr/>
    </dgm:pt>
    <dgm:pt modelId="{86D1572F-5E8F-4961-A95C-50ABB1C66E41}" type="pres">
      <dgm:prSet presAssocID="{D1AE719F-4D74-4B43-8732-A60A5FB97986}" presName="rootConnector" presStyleLbl="node2" presStyleIdx="0" presStyleCnt="4"/>
      <dgm:spPr/>
    </dgm:pt>
    <dgm:pt modelId="{7704F841-0FAF-4FB6-B92C-7AB3ACD4C1D5}" type="pres">
      <dgm:prSet presAssocID="{D1AE719F-4D74-4B43-8732-A60A5FB97986}" presName="hierChild4" presStyleCnt="0"/>
      <dgm:spPr/>
    </dgm:pt>
    <dgm:pt modelId="{4EE4FEC0-4F0C-47B5-BD9B-70D8B63E486B}" type="pres">
      <dgm:prSet presAssocID="{D1AE719F-4D74-4B43-8732-A60A5FB97986}" presName="hierChild5" presStyleCnt="0"/>
      <dgm:spPr/>
    </dgm:pt>
    <dgm:pt modelId="{270D2C84-B7A8-4D83-AF97-274DF238FBC4}" type="pres">
      <dgm:prSet presAssocID="{94FAE594-C769-42F3-A233-FD7E30FD5551}" presName="Name64" presStyleLbl="parChTrans1D2" presStyleIdx="1" presStyleCnt="4"/>
      <dgm:spPr/>
    </dgm:pt>
    <dgm:pt modelId="{D99F9AA0-F24D-46A1-BFED-09F8BBF1D334}" type="pres">
      <dgm:prSet presAssocID="{D33D11DF-122E-4F1A-A14F-C81788173153}" presName="hierRoot2" presStyleCnt="0">
        <dgm:presLayoutVars>
          <dgm:hierBranch val="init"/>
        </dgm:presLayoutVars>
      </dgm:prSet>
      <dgm:spPr/>
    </dgm:pt>
    <dgm:pt modelId="{F44F15DA-7774-4A32-B1C9-9276824946DD}" type="pres">
      <dgm:prSet presAssocID="{D33D11DF-122E-4F1A-A14F-C81788173153}" presName="rootComposite" presStyleCnt="0"/>
      <dgm:spPr/>
    </dgm:pt>
    <dgm:pt modelId="{DB0244CC-7F77-4E2F-9BBA-8A60D822BE5F}" type="pres">
      <dgm:prSet presAssocID="{D33D11DF-122E-4F1A-A14F-C81788173153}" presName="rootText" presStyleLbl="node2" presStyleIdx="1" presStyleCnt="4">
        <dgm:presLayoutVars>
          <dgm:chPref val="3"/>
        </dgm:presLayoutVars>
      </dgm:prSet>
      <dgm:spPr/>
    </dgm:pt>
    <dgm:pt modelId="{363CCBAC-916A-401E-9EF1-B89BD86BB9AC}" type="pres">
      <dgm:prSet presAssocID="{D33D11DF-122E-4F1A-A14F-C81788173153}" presName="rootConnector" presStyleLbl="node2" presStyleIdx="1" presStyleCnt="4"/>
      <dgm:spPr/>
    </dgm:pt>
    <dgm:pt modelId="{03E40039-AA3F-4E64-ADCD-7A4166580447}" type="pres">
      <dgm:prSet presAssocID="{D33D11DF-122E-4F1A-A14F-C81788173153}" presName="hierChild4" presStyleCnt="0"/>
      <dgm:spPr/>
    </dgm:pt>
    <dgm:pt modelId="{50B3B7BD-5515-44DD-8E97-B05A94AE629C}" type="pres">
      <dgm:prSet presAssocID="{D33D11DF-122E-4F1A-A14F-C81788173153}" presName="hierChild5" presStyleCnt="0"/>
      <dgm:spPr/>
    </dgm:pt>
    <dgm:pt modelId="{9FE25E98-98E1-44EA-939C-F85501311B24}" type="pres">
      <dgm:prSet presAssocID="{15897466-DA0B-447F-9038-8686EDA63A91}" presName="Name64" presStyleLbl="parChTrans1D2" presStyleIdx="2" presStyleCnt="4"/>
      <dgm:spPr/>
    </dgm:pt>
    <dgm:pt modelId="{C3F2F040-2C86-4804-B025-BF4E694091F9}" type="pres">
      <dgm:prSet presAssocID="{DCDD31D0-3E99-4681-925C-442C2799542B}" presName="hierRoot2" presStyleCnt="0">
        <dgm:presLayoutVars>
          <dgm:hierBranch val="init"/>
        </dgm:presLayoutVars>
      </dgm:prSet>
      <dgm:spPr/>
    </dgm:pt>
    <dgm:pt modelId="{54A274AC-BA2E-4F74-8BCC-CB32249308A6}" type="pres">
      <dgm:prSet presAssocID="{DCDD31D0-3E99-4681-925C-442C2799542B}" presName="rootComposite" presStyleCnt="0"/>
      <dgm:spPr/>
    </dgm:pt>
    <dgm:pt modelId="{06AA89B3-46B3-48E8-A5A8-ECC349BECD81}" type="pres">
      <dgm:prSet presAssocID="{DCDD31D0-3E99-4681-925C-442C2799542B}" presName="rootText" presStyleLbl="node2" presStyleIdx="2" presStyleCnt="4">
        <dgm:presLayoutVars>
          <dgm:chPref val="3"/>
        </dgm:presLayoutVars>
      </dgm:prSet>
      <dgm:spPr/>
    </dgm:pt>
    <dgm:pt modelId="{779A34DC-4226-406E-B0B9-AFA111BE95C1}" type="pres">
      <dgm:prSet presAssocID="{DCDD31D0-3E99-4681-925C-442C2799542B}" presName="rootConnector" presStyleLbl="node2" presStyleIdx="2" presStyleCnt="4"/>
      <dgm:spPr/>
    </dgm:pt>
    <dgm:pt modelId="{E40C2B65-4E4A-481E-91CB-8853A488EF17}" type="pres">
      <dgm:prSet presAssocID="{DCDD31D0-3E99-4681-925C-442C2799542B}" presName="hierChild4" presStyleCnt="0"/>
      <dgm:spPr/>
    </dgm:pt>
    <dgm:pt modelId="{0129D22A-0E4B-48BF-926E-D8018D7D5045}" type="pres">
      <dgm:prSet presAssocID="{DCDD31D0-3E99-4681-925C-442C2799542B}" presName="hierChild5" presStyleCnt="0"/>
      <dgm:spPr/>
    </dgm:pt>
    <dgm:pt modelId="{048DA263-22C3-4B17-A725-CB2B95816C94}" type="pres">
      <dgm:prSet presAssocID="{393A9CB6-B1EF-481F-BA6F-B53C7386585A}" presName="Name64" presStyleLbl="parChTrans1D2" presStyleIdx="3" presStyleCnt="4"/>
      <dgm:spPr/>
    </dgm:pt>
    <dgm:pt modelId="{AF4F95B8-FA3B-458D-A717-2FB06F715146}" type="pres">
      <dgm:prSet presAssocID="{139F2C24-80ED-42F9-8088-01492499794C}" presName="hierRoot2" presStyleCnt="0">
        <dgm:presLayoutVars>
          <dgm:hierBranch val="init"/>
        </dgm:presLayoutVars>
      </dgm:prSet>
      <dgm:spPr/>
    </dgm:pt>
    <dgm:pt modelId="{33625FD1-0652-4E97-8CA0-B422C4D27FFB}" type="pres">
      <dgm:prSet presAssocID="{139F2C24-80ED-42F9-8088-01492499794C}" presName="rootComposite" presStyleCnt="0"/>
      <dgm:spPr/>
    </dgm:pt>
    <dgm:pt modelId="{D6B9EC60-0485-4E70-AECF-7F900D09AEE4}" type="pres">
      <dgm:prSet presAssocID="{139F2C24-80ED-42F9-8088-01492499794C}" presName="rootText" presStyleLbl="node2" presStyleIdx="3" presStyleCnt="4">
        <dgm:presLayoutVars>
          <dgm:chPref val="3"/>
        </dgm:presLayoutVars>
      </dgm:prSet>
      <dgm:spPr/>
    </dgm:pt>
    <dgm:pt modelId="{FDAAA031-D46B-4DE2-9EFB-34D1C66A4764}" type="pres">
      <dgm:prSet presAssocID="{139F2C24-80ED-42F9-8088-01492499794C}" presName="rootConnector" presStyleLbl="node2" presStyleIdx="3" presStyleCnt="4"/>
      <dgm:spPr/>
    </dgm:pt>
    <dgm:pt modelId="{EEC8C771-AC98-4EF4-92D9-5597669B9D00}" type="pres">
      <dgm:prSet presAssocID="{139F2C24-80ED-42F9-8088-01492499794C}" presName="hierChild4" presStyleCnt="0"/>
      <dgm:spPr/>
    </dgm:pt>
    <dgm:pt modelId="{B856E1E5-22AD-45F8-B793-967960A01067}" type="pres">
      <dgm:prSet presAssocID="{139F2C24-80ED-42F9-8088-01492499794C}" presName="hierChild5" presStyleCnt="0"/>
      <dgm:spPr/>
    </dgm:pt>
    <dgm:pt modelId="{3F464878-146A-4A42-A37A-B25E08A7CB16}" type="pres">
      <dgm:prSet presAssocID="{76D0C06C-801B-4631-BE49-5193A0B26D57}" presName="hierChild3" presStyleCnt="0"/>
      <dgm:spPr/>
    </dgm:pt>
  </dgm:ptLst>
  <dgm:cxnLst>
    <dgm:cxn modelId="{E869D7C5-F34D-4B2D-AD1E-458BADAEC54D}" type="presOf" srcId="{D1AE719F-4D74-4B43-8732-A60A5FB97986}" destId="{6B18F648-9F20-4A09-A91E-36BCDC87FC31}" srcOrd="0" destOrd="0" presId="urn:microsoft.com/office/officeart/2009/3/layout/HorizontalOrganizationChart"/>
    <dgm:cxn modelId="{457E24F9-882A-4577-8FA9-E6264E247A40}" srcId="{76D0C06C-801B-4631-BE49-5193A0B26D57}" destId="{139F2C24-80ED-42F9-8088-01492499794C}" srcOrd="3" destOrd="0" parTransId="{393A9CB6-B1EF-481F-BA6F-B53C7386585A}" sibTransId="{31670120-6C85-4E88-B5D4-7B913BDD7E4E}"/>
    <dgm:cxn modelId="{442E084C-7DDD-4AC9-BF06-583B168F93BB}" type="presOf" srcId="{139F2C24-80ED-42F9-8088-01492499794C}" destId="{D6B9EC60-0485-4E70-AECF-7F900D09AEE4}" srcOrd="0" destOrd="0" presId="urn:microsoft.com/office/officeart/2009/3/layout/HorizontalOrganizationChart"/>
    <dgm:cxn modelId="{92A78A89-96E0-40F9-87FA-3FB1F689CA8C}" type="presOf" srcId="{DC809A6A-C007-4C59-AA92-FA1A9A6BA7D8}" destId="{27E124CB-AC5F-4604-9E23-1F76663BA513}" srcOrd="0" destOrd="0" presId="urn:microsoft.com/office/officeart/2009/3/layout/HorizontalOrganizationChart"/>
    <dgm:cxn modelId="{31027723-41DB-4C3A-9A13-5D609DCD5C0B}" srcId="{E4D9A33E-D28F-41CB-A4EC-7A3E25CD79BA}" destId="{76D0C06C-801B-4631-BE49-5193A0B26D57}" srcOrd="1" destOrd="0" parTransId="{CB434134-7E6C-44BD-BFF1-FF6F0995CC97}" sibTransId="{333EDF80-27C6-4A08-A0C4-665C9B14E9DC}"/>
    <dgm:cxn modelId="{1BFB50F1-C8D6-4B1B-BD61-CE57C25F4E2D}" type="presOf" srcId="{76D0C06C-801B-4631-BE49-5193A0B26D57}" destId="{C4A76471-6D8A-4400-B006-96CE6BB5BE50}" srcOrd="0" destOrd="0" presId="urn:microsoft.com/office/officeart/2009/3/layout/HorizontalOrganizationChart"/>
    <dgm:cxn modelId="{C0428DFB-067B-4888-B14F-2F442251FA32}" type="presOf" srcId="{D1AE719F-4D74-4B43-8732-A60A5FB97986}" destId="{86D1572F-5E8F-4961-A95C-50ABB1C66E41}" srcOrd="1" destOrd="0" presId="urn:microsoft.com/office/officeart/2009/3/layout/HorizontalOrganizationChart"/>
    <dgm:cxn modelId="{414133EF-7A9D-4543-A021-E18C25E05A52}" type="presOf" srcId="{A01A975F-278A-458D-8148-915A34E65BFB}" destId="{BF0BFA9B-2644-4BA1-BDFA-6F73AF19B346}" srcOrd="0" destOrd="0" presId="urn:microsoft.com/office/officeart/2009/3/layout/HorizontalOrganizationChart"/>
    <dgm:cxn modelId="{B6AD74D8-3EAF-4DA6-BBED-F9D898627491}" type="presOf" srcId="{DCDD31D0-3E99-4681-925C-442C2799542B}" destId="{779A34DC-4226-406E-B0B9-AFA111BE95C1}" srcOrd="1" destOrd="0" presId="urn:microsoft.com/office/officeart/2009/3/layout/HorizontalOrganizationChart"/>
    <dgm:cxn modelId="{1F7B7167-F1B0-4039-9E8E-7A631EB36DFC}" srcId="{76D0C06C-801B-4631-BE49-5193A0B26D57}" destId="{DCDD31D0-3E99-4681-925C-442C2799542B}" srcOrd="2" destOrd="0" parTransId="{15897466-DA0B-447F-9038-8686EDA63A91}" sibTransId="{196E23A3-59B0-4C13-87D6-AF891739D5E5}"/>
    <dgm:cxn modelId="{C89152AE-22B6-4EFB-9CA8-C5FE9D1D9DF3}" type="presOf" srcId="{D33D11DF-122E-4F1A-A14F-C81788173153}" destId="{363CCBAC-916A-401E-9EF1-B89BD86BB9AC}" srcOrd="1" destOrd="0" presId="urn:microsoft.com/office/officeart/2009/3/layout/HorizontalOrganizationChart"/>
    <dgm:cxn modelId="{30E1A4A9-3C15-4BFE-B97D-919E4399B2B7}" type="presOf" srcId="{76D0C06C-801B-4631-BE49-5193A0B26D57}" destId="{8F112B5C-DE7B-4CDD-B38C-4B426AEB4651}" srcOrd="1" destOrd="0" presId="urn:microsoft.com/office/officeart/2009/3/layout/HorizontalOrganizationChart"/>
    <dgm:cxn modelId="{3C96639A-CB0C-4598-97B6-64F1E92FBE12}" type="presOf" srcId="{15897466-DA0B-447F-9038-8686EDA63A91}" destId="{9FE25E98-98E1-44EA-939C-F85501311B24}" srcOrd="0" destOrd="0" presId="urn:microsoft.com/office/officeart/2009/3/layout/HorizontalOrganizationChart"/>
    <dgm:cxn modelId="{52D50583-7EEC-4079-B847-0C095E8FC718}" srcId="{76D0C06C-801B-4631-BE49-5193A0B26D57}" destId="{D1AE719F-4D74-4B43-8732-A60A5FB97986}" srcOrd="0" destOrd="0" parTransId="{DC809A6A-C007-4C59-AA92-FA1A9A6BA7D8}" sibTransId="{8DBF3665-3BF3-4FFE-A17D-5DC2BDC789E2}"/>
    <dgm:cxn modelId="{69933FC5-188D-4734-A524-2FDF19382D5B}" srcId="{E4D9A33E-D28F-41CB-A4EC-7A3E25CD79BA}" destId="{A01A975F-278A-458D-8148-915A34E65BFB}" srcOrd="0" destOrd="0" parTransId="{3B6A9DB1-8B1F-459F-A13D-437B7DDC79F1}" sibTransId="{A813ED9D-B5EA-47D5-A021-4C8A427F7B49}"/>
    <dgm:cxn modelId="{F9D00517-1CEC-4B02-B243-15D2F16173D5}" type="presOf" srcId="{393A9CB6-B1EF-481F-BA6F-B53C7386585A}" destId="{048DA263-22C3-4B17-A725-CB2B95816C94}" srcOrd="0" destOrd="0" presId="urn:microsoft.com/office/officeart/2009/3/layout/HorizontalOrganizationChart"/>
    <dgm:cxn modelId="{44C9AC6D-A868-4885-8866-D3FC84885E24}" type="presOf" srcId="{139F2C24-80ED-42F9-8088-01492499794C}" destId="{FDAAA031-D46B-4DE2-9EFB-34D1C66A4764}" srcOrd="1" destOrd="0" presId="urn:microsoft.com/office/officeart/2009/3/layout/HorizontalOrganizationChart"/>
    <dgm:cxn modelId="{E782E5CB-37CF-433F-A1A4-C14030BCB1A7}" type="presOf" srcId="{A01A975F-278A-458D-8148-915A34E65BFB}" destId="{3109DB91-FC6E-4DE4-B34B-A127915EA57C}" srcOrd="1" destOrd="0" presId="urn:microsoft.com/office/officeart/2009/3/layout/HorizontalOrganizationChart"/>
    <dgm:cxn modelId="{A3B7E200-582F-49A6-9E62-015A727A314E}" type="presOf" srcId="{94FAE594-C769-42F3-A233-FD7E30FD5551}" destId="{270D2C84-B7A8-4D83-AF97-274DF238FBC4}" srcOrd="0" destOrd="0" presId="urn:microsoft.com/office/officeart/2009/3/layout/HorizontalOrganizationChart"/>
    <dgm:cxn modelId="{3EC3BB24-7FDC-496F-9659-0A27A5941134}" type="presOf" srcId="{E4D9A33E-D28F-41CB-A4EC-7A3E25CD79BA}" destId="{B56BAF24-7A26-497B-83A0-2346F8D2C73D}" srcOrd="0" destOrd="0" presId="urn:microsoft.com/office/officeart/2009/3/layout/HorizontalOrganizationChart"/>
    <dgm:cxn modelId="{8942C18D-8BA8-4414-840B-4BDBD1D32C5D}" type="presOf" srcId="{DCDD31D0-3E99-4681-925C-442C2799542B}" destId="{06AA89B3-46B3-48E8-A5A8-ECC349BECD81}" srcOrd="0" destOrd="0" presId="urn:microsoft.com/office/officeart/2009/3/layout/HorizontalOrganizationChart"/>
    <dgm:cxn modelId="{2F0E52DA-4A68-449A-80A8-86D6FB4E4FB1}" srcId="{76D0C06C-801B-4631-BE49-5193A0B26D57}" destId="{D33D11DF-122E-4F1A-A14F-C81788173153}" srcOrd="1" destOrd="0" parTransId="{94FAE594-C769-42F3-A233-FD7E30FD5551}" sibTransId="{FC0DF2B3-AF96-4FB7-8918-441FD068F1BC}"/>
    <dgm:cxn modelId="{C51E5FEB-830A-4163-B400-5194A9DE930E}" type="presOf" srcId="{D33D11DF-122E-4F1A-A14F-C81788173153}" destId="{DB0244CC-7F77-4E2F-9BBA-8A60D822BE5F}" srcOrd="0" destOrd="0" presId="urn:microsoft.com/office/officeart/2009/3/layout/HorizontalOrganizationChart"/>
    <dgm:cxn modelId="{4CF1F67E-5BB2-4C77-B575-F8C7EBB6A194}" type="presParOf" srcId="{B56BAF24-7A26-497B-83A0-2346F8D2C73D}" destId="{DCDDA605-2E01-4799-A74C-B7DAC1FCBC6F}" srcOrd="0" destOrd="0" presId="urn:microsoft.com/office/officeart/2009/3/layout/HorizontalOrganizationChart"/>
    <dgm:cxn modelId="{D0FAC899-6C97-45D7-A9F7-B7374020FDF2}" type="presParOf" srcId="{DCDDA605-2E01-4799-A74C-B7DAC1FCBC6F}" destId="{6C1D2E9F-0DC8-4A7F-ADB0-824A5FAB840C}" srcOrd="0" destOrd="0" presId="urn:microsoft.com/office/officeart/2009/3/layout/HorizontalOrganizationChart"/>
    <dgm:cxn modelId="{DB33AE5F-30C0-4820-9475-5BEC41DFE39F}" type="presParOf" srcId="{6C1D2E9F-0DC8-4A7F-ADB0-824A5FAB840C}" destId="{BF0BFA9B-2644-4BA1-BDFA-6F73AF19B346}" srcOrd="0" destOrd="0" presId="urn:microsoft.com/office/officeart/2009/3/layout/HorizontalOrganizationChart"/>
    <dgm:cxn modelId="{42B7B1C2-27C4-4797-9864-BED2E59F6F0E}" type="presParOf" srcId="{6C1D2E9F-0DC8-4A7F-ADB0-824A5FAB840C}" destId="{3109DB91-FC6E-4DE4-B34B-A127915EA57C}" srcOrd="1" destOrd="0" presId="urn:microsoft.com/office/officeart/2009/3/layout/HorizontalOrganizationChart"/>
    <dgm:cxn modelId="{BBE8B296-15DE-4829-9BFB-6217399F2846}" type="presParOf" srcId="{DCDDA605-2E01-4799-A74C-B7DAC1FCBC6F}" destId="{0763C784-5F22-41DC-96AC-88ED2D9DC65E}" srcOrd="1" destOrd="0" presId="urn:microsoft.com/office/officeart/2009/3/layout/HorizontalOrganizationChart"/>
    <dgm:cxn modelId="{407203F5-7797-427C-A6C3-6327AFE0E53A}" type="presParOf" srcId="{DCDDA605-2E01-4799-A74C-B7DAC1FCBC6F}" destId="{0D3135A8-5B5E-4BB9-9DA8-5C551DE4B877}" srcOrd="2" destOrd="0" presId="urn:microsoft.com/office/officeart/2009/3/layout/HorizontalOrganizationChart"/>
    <dgm:cxn modelId="{8BBD3535-5A9E-4C07-8D73-A3E61999672B}" type="presParOf" srcId="{B56BAF24-7A26-497B-83A0-2346F8D2C73D}" destId="{1829D405-D3EA-4F6A-BCD2-EE37F32835E5}" srcOrd="1" destOrd="0" presId="urn:microsoft.com/office/officeart/2009/3/layout/HorizontalOrganizationChart"/>
    <dgm:cxn modelId="{AD1DC78F-B1C6-4911-A928-4FC8E8E7A2A2}" type="presParOf" srcId="{1829D405-D3EA-4F6A-BCD2-EE37F32835E5}" destId="{3D181CC6-EA16-40F8-890B-CD7B18BBE961}" srcOrd="0" destOrd="0" presId="urn:microsoft.com/office/officeart/2009/3/layout/HorizontalOrganizationChart"/>
    <dgm:cxn modelId="{80426627-DE66-4E1E-8A6E-CEB429551BE5}" type="presParOf" srcId="{3D181CC6-EA16-40F8-890B-CD7B18BBE961}" destId="{C4A76471-6D8A-4400-B006-96CE6BB5BE50}" srcOrd="0" destOrd="0" presId="urn:microsoft.com/office/officeart/2009/3/layout/HorizontalOrganizationChart"/>
    <dgm:cxn modelId="{F2400316-C32C-47C5-A092-8785BBA8CB1E}" type="presParOf" srcId="{3D181CC6-EA16-40F8-890B-CD7B18BBE961}" destId="{8F112B5C-DE7B-4CDD-B38C-4B426AEB4651}" srcOrd="1" destOrd="0" presId="urn:microsoft.com/office/officeart/2009/3/layout/HorizontalOrganizationChart"/>
    <dgm:cxn modelId="{8EB9C3FD-C0D9-4BDE-80AB-C22BD9A9416E}" type="presParOf" srcId="{1829D405-D3EA-4F6A-BCD2-EE37F32835E5}" destId="{E9632576-211C-42C1-A0FE-6D44B39ABF4D}" srcOrd="1" destOrd="0" presId="urn:microsoft.com/office/officeart/2009/3/layout/HorizontalOrganizationChart"/>
    <dgm:cxn modelId="{AC65DD5D-95BB-45FD-BB55-3CA6A3D6B059}" type="presParOf" srcId="{E9632576-211C-42C1-A0FE-6D44B39ABF4D}" destId="{27E124CB-AC5F-4604-9E23-1F76663BA513}" srcOrd="0" destOrd="0" presId="urn:microsoft.com/office/officeart/2009/3/layout/HorizontalOrganizationChart"/>
    <dgm:cxn modelId="{15C85664-9921-4230-AF98-ACEBB65A3BC8}" type="presParOf" srcId="{E9632576-211C-42C1-A0FE-6D44B39ABF4D}" destId="{9B17838D-9A51-4FE1-BE59-C2CA4CAC0AF1}" srcOrd="1" destOrd="0" presId="urn:microsoft.com/office/officeart/2009/3/layout/HorizontalOrganizationChart"/>
    <dgm:cxn modelId="{BE0366CD-74A3-4FBC-B631-D333D6F159D9}" type="presParOf" srcId="{9B17838D-9A51-4FE1-BE59-C2CA4CAC0AF1}" destId="{FE36B198-05D2-4892-A77A-7AB6E80BE08B}" srcOrd="0" destOrd="0" presId="urn:microsoft.com/office/officeart/2009/3/layout/HorizontalOrganizationChart"/>
    <dgm:cxn modelId="{D9F3556F-FABC-4BBC-BE85-7186FB95F1A4}" type="presParOf" srcId="{FE36B198-05D2-4892-A77A-7AB6E80BE08B}" destId="{6B18F648-9F20-4A09-A91E-36BCDC87FC31}" srcOrd="0" destOrd="0" presId="urn:microsoft.com/office/officeart/2009/3/layout/HorizontalOrganizationChart"/>
    <dgm:cxn modelId="{E9902495-2413-4DC1-B212-C028FC4A97BF}" type="presParOf" srcId="{FE36B198-05D2-4892-A77A-7AB6E80BE08B}" destId="{86D1572F-5E8F-4961-A95C-50ABB1C66E41}" srcOrd="1" destOrd="0" presId="urn:microsoft.com/office/officeart/2009/3/layout/HorizontalOrganizationChart"/>
    <dgm:cxn modelId="{CBF42B45-1701-43EB-9747-5F15DCF797A9}" type="presParOf" srcId="{9B17838D-9A51-4FE1-BE59-C2CA4CAC0AF1}" destId="{7704F841-0FAF-4FB6-B92C-7AB3ACD4C1D5}" srcOrd="1" destOrd="0" presId="urn:microsoft.com/office/officeart/2009/3/layout/HorizontalOrganizationChart"/>
    <dgm:cxn modelId="{7867EAB0-0EB1-43ED-98A6-52E16398A132}" type="presParOf" srcId="{9B17838D-9A51-4FE1-BE59-C2CA4CAC0AF1}" destId="{4EE4FEC0-4F0C-47B5-BD9B-70D8B63E486B}" srcOrd="2" destOrd="0" presId="urn:microsoft.com/office/officeart/2009/3/layout/HorizontalOrganizationChart"/>
    <dgm:cxn modelId="{22C1CAFB-871A-4151-AD23-5F365FFA33D0}" type="presParOf" srcId="{E9632576-211C-42C1-A0FE-6D44B39ABF4D}" destId="{270D2C84-B7A8-4D83-AF97-274DF238FBC4}" srcOrd="2" destOrd="0" presId="urn:microsoft.com/office/officeart/2009/3/layout/HorizontalOrganizationChart"/>
    <dgm:cxn modelId="{10435ED7-4257-4A99-B42E-3D86683EC44F}" type="presParOf" srcId="{E9632576-211C-42C1-A0FE-6D44B39ABF4D}" destId="{D99F9AA0-F24D-46A1-BFED-09F8BBF1D334}" srcOrd="3" destOrd="0" presId="urn:microsoft.com/office/officeart/2009/3/layout/HorizontalOrganizationChart"/>
    <dgm:cxn modelId="{FE087C3C-06EE-4C00-B077-03F74FAFAA17}" type="presParOf" srcId="{D99F9AA0-F24D-46A1-BFED-09F8BBF1D334}" destId="{F44F15DA-7774-4A32-B1C9-9276824946DD}" srcOrd="0" destOrd="0" presId="urn:microsoft.com/office/officeart/2009/3/layout/HorizontalOrganizationChart"/>
    <dgm:cxn modelId="{A701BEAE-0CAB-4646-8DB9-F2A87146301D}" type="presParOf" srcId="{F44F15DA-7774-4A32-B1C9-9276824946DD}" destId="{DB0244CC-7F77-4E2F-9BBA-8A60D822BE5F}" srcOrd="0" destOrd="0" presId="urn:microsoft.com/office/officeart/2009/3/layout/HorizontalOrganizationChart"/>
    <dgm:cxn modelId="{64177DA6-E9CD-48FA-8D43-BAA3C6BAF246}" type="presParOf" srcId="{F44F15DA-7774-4A32-B1C9-9276824946DD}" destId="{363CCBAC-916A-401E-9EF1-B89BD86BB9AC}" srcOrd="1" destOrd="0" presId="urn:microsoft.com/office/officeart/2009/3/layout/HorizontalOrganizationChart"/>
    <dgm:cxn modelId="{30DFB3B1-6BB6-428E-AE1C-48A9074A1CDC}" type="presParOf" srcId="{D99F9AA0-F24D-46A1-BFED-09F8BBF1D334}" destId="{03E40039-AA3F-4E64-ADCD-7A4166580447}" srcOrd="1" destOrd="0" presId="urn:microsoft.com/office/officeart/2009/3/layout/HorizontalOrganizationChart"/>
    <dgm:cxn modelId="{7440058E-7DB4-4E89-B286-73E969DC656F}" type="presParOf" srcId="{D99F9AA0-F24D-46A1-BFED-09F8BBF1D334}" destId="{50B3B7BD-5515-44DD-8E97-B05A94AE629C}" srcOrd="2" destOrd="0" presId="urn:microsoft.com/office/officeart/2009/3/layout/HorizontalOrganizationChart"/>
    <dgm:cxn modelId="{46A14E69-27B7-4F4B-BF2E-46ABD6C8523B}" type="presParOf" srcId="{E9632576-211C-42C1-A0FE-6D44B39ABF4D}" destId="{9FE25E98-98E1-44EA-939C-F85501311B24}" srcOrd="4" destOrd="0" presId="urn:microsoft.com/office/officeart/2009/3/layout/HorizontalOrganizationChart"/>
    <dgm:cxn modelId="{FD0BAD8C-9DE6-45E3-BA3F-AA0B2974851C}" type="presParOf" srcId="{E9632576-211C-42C1-A0FE-6D44B39ABF4D}" destId="{C3F2F040-2C86-4804-B025-BF4E694091F9}" srcOrd="5" destOrd="0" presId="urn:microsoft.com/office/officeart/2009/3/layout/HorizontalOrganizationChart"/>
    <dgm:cxn modelId="{3378D5A0-C5F2-4E96-9BF4-BCB4C700C6BF}" type="presParOf" srcId="{C3F2F040-2C86-4804-B025-BF4E694091F9}" destId="{54A274AC-BA2E-4F74-8BCC-CB32249308A6}" srcOrd="0" destOrd="0" presId="urn:microsoft.com/office/officeart/2009/3/layout/HorizontalOrganizationChart"/>
    <dgm:cxn modelId="{12B74A51-0CF6-4745-95DA-4645FB85C4B3}" type="presParOf" srcId="{54A274AC-BA2E-4F74-8BCC-CB32249308A6}" destId="{06AA89B3-46B3-48E8-A5A8-ECC349BECD81}" srcOrd="0" destOrd="0" presId="urn:microsoft.com/office/officeart/2009/3/layout/HorizontalOrganizationChart"/>
    <dgm:cxn modelId="{E7F36493-DD4D-4073-A501-29CCE713333D}" type="presParOf" srcId="{54A274AC-BA2E-4F74-8BCC-CB32249308A6}" destId="{779A34DC-4226-406E-B0B9-AFA111BE95C1}" srcOrd="1" destOrd="0" presId="urn:microsoft.com/office/officeart/2009/3/layout/HorizontalOrganizationChart"/>
    <dgm:cxn modelId="{F26CB3EE-1E5C-48E3-8DC2-85051509655C}" type="presParOf" srcId="{C3F2F040-2C86-4804-B025-BF4E694091F9}" destId="{E40C2B65-4E4A-481E-91CB-8853A488EF17}" srcOrd="1" destOrd="0" presId="urn:microsoft.com/office/officeart/2009/3/layout/HorizontalOrganizationChart"/>
    <dgm:cxn modelId="{E9887C8E-FB17-4AA8-94DA-C668E980B96B}" type="presParOf" srcId="{C3F2F040-2C86-4804-B025-BF4E694091F9}" destId="{0129D22A-0E4B-48BF-926E-D8018D7D5045}" srcOrd="2" destOrd="0" presId="urn:microsoft.com/office/officeart/2009/3/layout/HorizontalOrganizationChart"/>
    <dgm:cxn modelId="{F4C654B3-DBC0-4BB8-89F6-9635E45AC685}" type="presParOf" srcId="{E9632576-211C-42C1-A0FE-6D44B39ABF4D}" destId="{048DA263-22C3-4B17-A725-CB2B95816C94}" srcOrd="6" destOrd="0" presId="urn:microsoft.com/office/officeart/2009/3/layout/HorizontalOrganizationChart"/>
    <dgm:cxn modelId="{E62E8FC1-C384-4A1F-AD02-BA7B2B0120DF}" type="presParOf" srcId="{E9632576-211C-42C1-A0FE-6D44B39ABF4D}" destId="{AF4F95B8-FA3B-458D-A717-2FB06F715146}" srcOrd="7" destOrd="0" presId="urn:microsoft.com/office/officeart/2009/3/layout/HorizontalOrganizationChart"/>
    <dgm:cxn modelId="{6CFFD130-CB49-4BCB-8B18-2E60DCEFB64A}" type="presParOf" srcId="{AF4F95B8-FA3B-458D-A717-2FB06F715146}" destId="{33625FD1-0652-4E97-8CA0-B422C4D27FFB}" srcOrd="0" destOrd="0" presId="urn:microsoft.com/office/officeart/2009/3/layout/HorizontalOrganizationChart"/>
    <dgm:cxn modelId="{F9CBCF71-B3A2-4A0B-B761-E6906D310D8E}" type="presParOf" srcId="{33625FD1-0652-4E97-8CA0-B422C4D27FFB}" destId="{D6B9EC60-0485-4E70-AECF-7F900D09AEE4}" srcOrd="0" destOrd="0" presId="urn:microsoft.com/office/officeart/2009/3/layout/HorizontalOrganizationChart"/>
    <dgm:cxn modelId="{CF5C8002-438F-4D45-BD75-DAB472F0E726}" type="presParOf" srcId="{33625FD1-0652-4E97-8CA0-B422C4D27FFB}" destId="{FDAAA031-D46B-4DE2-9EFB-34D1C66A4764}" srcOrd="1" destOrd="0" presId="urn:microsoft.com/office/officeart/2009/3/layout/HorizontalOrganizationChart"/>
    <dgm:cxn modelId="{33097BDE-23CA-4682-8F0F-713F9CB8D1A3}" type="presParOf" srcId="{AF4F95B8-FA3B-458D-A717-2FB06F715146}" destId="{EEC8C771-AC98-4EF4-92D9-5597669B9D00}" srcOrd="1" destOrd="0" presId="urn:microsoft.com/office/officeart/2009/3/layout/HorizontalOrganizationChart"/>
    <dgm:cxn modelId="{55131338-004D-4FE8-A1AE-E6E65430CC12}" type="presParOf" srcId="{AF4F95B8-FA3B-458D-A717-2FB06F715146}" destId="{B856E1E5-22AD-45F8-B793-967960A01067}" srcOrd="2" destOrd="0" presId="urn:microsoft.com/office/officeart/2009/3/layout/HorizontalOrganizationChart"/>
    <dgm:cxn modelId="{FDE0ED63-9D39-4A4B-A7BC-2960FE3B0618}" type="presParOf" srcId="{1829D405-D3EA-4F6A-BCD2-EE37F32835E5}" destId="{3F464878-146A-4A42-A37A-B25E08A7CB16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C2CE81D-5B2B-4854-A5E7-223C3ACE099D}" type="doc">
      <dgm:prSet loTypeId="urn:microsoft.com/office/officeart/2005/8/layout/radial4" loCatId="relationship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5CCF422B-E7AF-4CB6-BDAE-71CD366C7EC8}">
      <dgm:prSet/>
      <dgm:spPr>
        <a:solidFill>
          <a:srgbClr val="002060"/>
        </a:solidFill>
      </dgm:spPr>
      <dgm:t>
        <a:bodyPr/>
        <a:lstStyle/>
        <a:p>
          <a:pPr rtl="0"/>
          <a:r>
            <a:rPr lang="ru-RU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Аннуитеты различаются между собой следующими основными характеристиками:</a:t>
          </a:r>
          <a:endParaRPr lang="ru-RU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5DA034-2359-4879-957C-0248B07FB8D4}" type="parTrans" cxnId="{35439F06-9846-44B5-A5A3-F4050C22E95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4B3F01-F6F8-4A19-8E40-7A76AEACE7A4}" type="sibTrans" cxnId="{35439F06-9846-44B5-A5A3-F4050C22E95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7A63C1-4BE9-494C-9D76-560276938914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величиной каждого отдельного платежа;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2EC476-B8D3-4272-BFDF-21919CA689A1}" type="parTrans" cxnId="{12C5BA02-6C38-445E-A701-CD08D741AB2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7F554F-A51A-4769-9ABE-C009C7E755BB}" type="sibTrans" cxnId="{12C5BA02-6C38-445E-A701-CD08D741AB2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6F6EB3-6D70-4499-9B8C-C35DF67ECA4A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интервалом времени между последовательными платежами (периодом аннуитета);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235873-1C7B-4FAD-B795-F6DBFDD1E1FA}" type="parTrans" cxnId="{C60276DE-3850-445C-8220-E85C5D88DAF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D0AF66-C051-4C80-AEAD-590C25EFE878}" type="sibTrans" cxnId="{C60276DE-3850-445C-8220-E85C5D88DAF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FFB8F9-0F1A-4800-BDE2-01FCCC0D7219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сроком от начала аннуитета до конца его последнего периода (бывают и неограниченные по времени – вечные аннуитеты);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338EB8-1DB2-4596-9672-04DC4A0B4DDC}" type="parTrans" cxnId="{F7B5F332-2E52-47F2-A7D6-3895BEB8570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32895B-F728-44DD-BC37-E42071205E01}" type="sibTrans" cxnId="{F7B5F332-2E52-47F2-A7D6-3895BEB8570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4B70A9-205C-44FC-AAC6-51CF7920DD98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процентной ставкой, применяемой при наращении или дисконтировании платежей.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1EF3BB-5118-47C3-88D3-7F0BEA132455}" type="parTrans" cxnId="{D2AD1E43-34ED-4B8D-83A3-E26051D0216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B5E84F-C049-497A-8BE6-3AD941427E13}" type="sibTrans" cxnId="{D2AD1E43-34ED-4B8D-83A3-E26051D0216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884621-6AA6-48FB-A6EF-167AFE01FF59}" type="pres">
      <dgm:prSet presAssocID="{9C2CE81D-5B2B-4854-A5E7-223C3ACE099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E08E916-8487-494F-BA23-374033FA5638}" type="pres">
      <dgm:prSet presAssocID="{5CCF422B-E7AF-4CB6-BDAE-71CD366C7EC8}" presName="centerShape" presStyleLbl="node0" presStyleIdx="0" presStyleCnt="1"/>
      <dgm:spPr/>
    </dgm:pt>
    <dgm:pt modelId="{AA9B210C-CC4D-4F2A-AACC-B67060BB94E4}" type="pres">
      <dgm:prSet presAssocID="{4B2EC476-B8D3-4272-BFDF-21919CA689A1}" presName="parTrans" presStyleLbl="bgSibTrans2D1" presStyleIdx="0" presStyleCnt="4"/>
      <dgm:spPr/>
    </dgm:pt>
    <dgm:pt modelId="{A84836D4-855A-4175-8AE5-0D71C13315D9}" type="pres">
      <dgm:prSet presAssocID="{847A63C1-4BE9-494C-9D76-560276938914}" presName="node" presStyleLbl="node1" presStyleIdx="0" presStyleCnt="4">
        <dgm:presLayoutVars>
          <dgm:bulletEnabled val="1"/>
        </dgm:presLayoutVars>
      </dgm:prSet>
      <dgm:spPr/>
    </dgm:pt>
    <dgm:pt modelId="{0E61926D-677D-472C-8B18-9979D03A6291}" type="pres">
      <dgm:prSet presAssocID="{53235873-1C7B-4FAD-B795-F6DBFDD1E1FA}" presName="parTrans" presStyleLbl="bgSibTrans2D1" presStyleIdx="1" presStyleCnt="4"/>
      <dgm:spPr/>
    </dgm:pt>
    <dgm:pt modelId="{B2838C24-906E-467C-82CF-1165A20F252C}" type="pres">
      <dgm:prSet presAssocID="{706F6EB3-6D70-4499-9B8C-C35DF67ECA4A}" presName="node" presStyleLbl="node1" presStyleIdx="1" presStyleCnt="4">
        <dgm:presLayoutVars>
          <dgm:bulletEnabled val="1"/>
        </dgm:presLayoutVars>
      </dgm:prSet>
      <dgm:spPr/>
    </dgm:pt>
    <dgm:pt modelId="{64525206-1DD5-41D1-8C7E-55F3CA48FFD8}" type="pres">
      <dgm:prSet presAssocID="{E6338EB8-1DB2-4596-9672-04DC4A0B4DDC}" presName="parTrans" presStyleLbl="bgSibTrans2D1" presStyleIdx="2" presStyleCnt="4"/>
      <dgm:spPr/>
    </dgm:pt>
    <dgm:pt modelId="{487098ED-F577-4DDF-A639-6037884F72A0}" type="pres">
      <dgm:prSet presAssocID="{05FFB8F9-0F1A-4800-BDE2-01FCCC0D7219}" presName="node" presStyleLbl="node1" presStyleIdx="2" presStyleCnt="4">
        <dgm:presLayoutVars>
          <dgm:bulletEnabled val="1"/>
        </dgm:presLayoutVars>
      </dgm:prSet>
      <dgm:spPr/>
    </dgm:pt>
    <dgm:pt modelId="{BB9928D6-9369-493A-80B6-0B649719EAD7}" type="pres">
      <dgm:prSet presAssocID="{161EF3BB-5118-47C3-88D3-7F0BEA132455}" presName="parTrans" presStyleLbl="bgSibTrans2D1" presStyleIdx="3" presStyleCnt="4"/>
      <dgm:spPr/>
    </dgm:pt>
    <dgm:pt modelId="{678D2C6C-1C47-4E93-83EE-4A0D1FAF4D13}" type="pres">
      <dgm:prSet presAssocID="{534B70A9-205C-44FC-AAC6-51CF7920DD98}" presName="node" presStyleLbl="node1" presStyleIdx="3" presStyleCnt="4">
        <dgm:presLayoutVars>
          <dgm:bulletEnabled val="1"/>
        </dgm:presLayoutVars>
      </dgm:prSet>
      <dgm:spPr/>
    </dgm:pt>
  </dgm:ptLst>
  <dgm:cxnLst>
    <dgm:cxn modelId="{12C5BA02-6C38-445E-A701-CD08D741AB29}" srcId="{5CCF422B-E7AF-4CB6-BDAE-71CD366C7EC8}" destId="{847A63C1-4BE9-494C-9D76-560276938914}" srcOrd="0" destOrd="0" parTransId="{4B2EC476-B8D3-4272-BFDF-21919CA689A1}" sibTransId="{637F554F-A51A-4769-9ABE-C009C7E755BB}"/>
    <dgm:cxn modelId="{EC116587-8353-4411-9721-17307BCB9738}" type="presOf" srcId="{05FFB8F9-0F1A-4800-BDE2-01FCCC0D7219}" destId="{487098ED-F577-4DDF-A639-6037884F72A0}" srcOrd="0" destOrd="0" presId="urn:microsoft.com/office/officeart/2005/8/layout/radial4"/>
    <dgm:cxn modelId="{DAF1D051-19F3-4FB3-BA53-33DD518343DF}" type="presOf" srcId="{9C2CE81D-5B2B-4854-A5E7-223C3ACE099D}" destId="{D1884621-6AA6-48FB-A6EF-167AFE01FF59}" srcOrd="0" destOrd="0" presId="urn:microsoft.com/office/officeart/2005/8/layout/radial4"/>
    <dgm:cxn modelId="{D2AD1E43-34ED-4B8D-83A3-E26051D02165}" srcId="{5CCF422B-E7AF-4CB6-BDAE-71CD366C7EC8}" destId="{534B70A9-205C-44FC-AAC6-51CF7920DD98}" srcOrd="3" destOrd="0" parTransId="{161EF3BB-5118-47C3-88D3-7F0BEA132455}" sibTransId="{51B5E84F-C049-497A-8BE6-3AD941427E13}"/>
    <dgm:cxn modelId="{F7B5F332-2E52-47F2-A7D6-3895BEB85700}" srcId="{5CCF422B-E7AF-4CB6-BDAE-71CD366C7EC8}" destId="{05FFB8F9-0F1A-4800-BDE2-01FCCC0D7219}" srcOrd="2" destOrd="0" parTransId="{E6338EB8-1DB2-4596-9672-04DC4A0B4DDC}" sibTransId="{3A32895B-F728-44DD-BC37-E42071205E01}"/>
    <dgm:cxn modelId="{E6E07E95-E48D-4D3D-AB83-FBCBB416558B}" type="presOf" srcId="{161EF3BB-5118-47C3-88D3-7F0BEA132455}" destId="{BB9928D6-9369-493A-80B6-0B649719EAD7}" srcOrd="0" destOrd="0" presId="urn:microsoft.com/office/officeart/2005/8/layout/radial4"/>
    <dgm:cxn modelId="{C51888DF-DBAF-457F-B2D1-4361804ED4D0}" type="presOf" srcId="{847A63C1-4BE9-494C-9D76-560276938914}" destId="{A84836D4-855A-4175-8AE5-0D71C13315D9}" srcOrd="0" destOrd="0" presId="urn:microsoft.com/office/officeart/2005/8/layout/radial4"/>
    <dgm:cxn modelId="{DC69FF4A-87F4-47BD-9FFB-C974F2C9DDF4}" type="presOf" srcId="{4B2EC476-B8D3-4272-BFDF-21919CA689A1}" destId="{AA9B210C-CC4D-4F2A-AACC-B67060BB94E4}" srcOrd="0" destOrd="0" presId="urn:microsoft.com/office/officeart/2005/8/layout/radial4"/>
    <dgm:cxn modelId="{659587D7-FF42-4AD3-98E1-9E2AE3908A2D}" type="presOf" srcId="{706F6EB3-6D70-4499-9B8C-C35DF67ECA4A}" destId="{B2838C24-906E-467C-82CF-1165A20F252C}" srcOrd="0" destOrd="0" presId="urn:microsoft.com/office/officeart/2005/8/layout/radial4"/>
    <dgm:cxn modelId="{CCBBFD5A-D937-443D-A651-ABC940B0A6FC}" type="presOf" srcId="{E6338EB8-1DB2-4596-9672-04DC4A0B4DDC}" destId="{64525206-1DD5-41D1-8C7E-55F3CA48FFD8}" srcOrd="0" destOrd="0" presId="urn:microsoft.com/office/officeart/2005/8/layout/radial4"/>
    <dgm:cxn modelId="{549724E0-5176-4339-B877-D4B232075462}" type="presOf" srcId="{53235873-1C7B-4FAD-B795-F6DBFDD1E1FA}" destId="{0E61926D-677D-472C-8B18-9979D03A6291}" srcOrd="0" destOrd="0" presId="urn:microsoft.com/office/officeart/2005/8/layout/radial4"/>
    <dgm:cxn modelId="{F4D0CB40-E608-43B9-8F4B-DC415DF325B6}" type="presOf" srcId="{534B70A9-205C-44FC-AAC6-51CF7920DD98}" destId="{678D2C6C-1C47-4E93-83EE-4A0D1FAF4D13}" srcOrd="0" destOrd="0" presId="urn:microsoft.com/office/officeart/2005/8/layout/radial4"/>
    <dgm:cxn modelId="{35439F06-9846-44B5-A5A3-F4050C22E95F}" srcId="{9C2CE81D-5B2B-4854-A5E7-223C3ACE099D}" destId="{5CCF422B-E7AF-4CB6-BDAE-71CD366C7EC8}" srcOrd="0" destOrd="0" parTransId="{FF5DA034-2359-4879-957C-0248B07FB8D4}" sibTransId="{ED4B3F01-F6F8-4A19-8E40-7A76AEACE7A4}"/>
    <dgm:cxn modelId="{C60276DE-3850-445C-8220-E85C5D88DAF0}" srcId="{5CCF422B-E7AF-4CB6-BDAE-71CD366C7EC8}" destId="{706F6EB3-6D70-4499-9B8C-C35DF67ECA4A}" srcOrd="1" destOrd="0" parTransId="{53235873-1C7B-4FAD-B795-F6DBFDD1E1FA}" sibTransId="{37D0AF66-C051-4C80-AEAD-590C25EFE878}"/>
    <dgm:cxn modelId="{785ECC09-A0C5-4215-83A4-8F2FD9755773}" type="presOf" srcId="{5CCF422B-E7AF-4CB6-BDAE-71CD366C7EC8}" destId="{8E08E916-8487-494F-BA23-374033FA5638}" srcOrd="0" destOrd="0" presId="urn:microsoft.com/office/officeart/2005/8/layout/radial4"/>
    <dgm:cxn modelId="{D316B14F-BF31-4113-98C0-9EB1CF35E4CD}" type="presParOf" srcId="{D1884621-6AA6-48FB-A6EF-167AFE01FF59}" destId="{8E08E916-8487-494F-BA23-374033FA5638}" srcOrd="0" destOrd="0" presId="urn:microsoft.com/office/officeart/2005/8/layout/radial4"/>
    <dgm:cxn modelId="{2D3E40C6-4054-4649-9801-54E852BA8A39}" type="presParOf" srcId="{D1884621-6AA6-48FB-A6EF-167AFE01FF59}" destId="{AA9B210C-CC4D-4F2A-AACC-B67060BB94E4}" srcOrd="1" destOrd="0" presId="urn:microsoft.com/office/officeart/2005/8/layout/radial4"/>
    <dgm:cxn modelId="{1AE2C047-66E1-426D-B603-ABFB5F1A2A0B}" type="presParOf" srcId="{D1884621-6AA6-48FB-A6EF-167AFE01FF59}" destId="{A84836D4-855A-4175-8AE5-0D71C13315D9}" srcOrd="2" destOrd="0" presId="urn:microsoft.com/office/officeart/2005/8/layout/radial4"/>
    <dgm:cxn modelId="{D2BAA7B0-4573-4E83-8305-3B642AF0B972}" type="presParOf" srcId="{D1884621-6AA6-48FB-A6EF-167AFE01FF59}" destId="{0E61926D-677D-472C-8B18-9979D03A6291}" srcOrd="3" destOrd="0" presId="urn:microsoft.com/office/officeart/2005/8/layout/radial4"/>
    <dgm:cxn modelId="{09812973-3A4A-4336-BE2E-C53456FE2102}" type="presParOf" srcId="{D1884621-6AA6-48FB-A6EF-167AFE01FF59}" destId="{B2838C24-906E-467C-82CF-1165A20F252C}" srcOrd="4" destOrd="0" presId="urn:microsoft.com/office/officeart/2005/8/layout/radial4"/>
    <dgm:cxn modelId="{28BB3D9A-69B6-4E1E-A288-D244ED78EFB3}" type="presParOf" srcId="{D1884621-6AA6-48FB-A6EF-167AFE01FF59}" destId="{64525206-1DD5-41D1-8C7E-55F3CA48FFD8}" srcOrd="5" destOrd="0" presId="urn:microsoft.com/office/officeart/2005/8/layout/radial4"/>
    <dgm:cxn modelId="{EECB9FB1-ABA6-4DF2-AF16-5481F2175161}" type="presParOf" srcId="{D1884621-6AA6-48FB-A6EF-167AFE01FF59}" destId="{487098ED-F577-4DDF-A639-6037884F72A0}" srcOrd="6" destOrd="0" presId="urn:microsoft.com/office/officeart/2005/8/layout/radial4"/>
    <dgm:cxn modelId="{73E4AD5F-0F02-4788-B07A-E29B4FAD2B5C}" type="presParOf" srcId="{D1884621-6AA6-48FB-A6EF-167AFE01FF59}" destId="{BB9928D6-9369-493A-80B6-0B649719EAD7}" srcOrd="7" destOrd="0" presId="urn:microsoft.com/office/officeart/2005/8/layout/radial4"/>
    <dgm:cxn modelId="{11A70777-CD8C-4673-B90C-188BA5B91607}" type="presParOf" srcId="{D1884621-6AA6-48FB-A6EF-167AFE01FF59}" destId="{678D2C6C-1C47-4E93-83EE-4A0D1FAF4D13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0C119B-317D-43B6-8795-AB8C3B21E13F}">
      <dsp:nvSpPr>
        <dsp:cNvPr id="0" name=""/>
        <dsp:cNvSpPr/>
      </dsp:nvSpPr>
      <dsp:spPr>
        <a:xfrm>
          <a:off x="2064245" y="1692"/>
          <a:ext cx="3839765" cy="230385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Если инвестор будет получать доход (наращивать капитал) только с суммы начальных инвестиций в течение всего срока реализации проекта, то в расчетах настоящей и будущей стоимости используется 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простой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процент.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64245" y="1692"/>
        <a:ext cx="3839765" cy="2303859"/>
      </dsp:txXfrm>
    </dsp:sp>
    <dsp:sp modelId="{099F9583-964A-46DC-88F1-5E5DBEFD87BD}">
      <dsp:nvSpPr>
        <dsp:cNvPr id="0" name=""/>
        <dsp:cNvSpPr/>
      </dsp:nvSpPr>
      <dsp:spPr>
        <a:xfrm>
          <a:off x="6287987" y="1692"/>
          <a:ext cx="3839765" cy="230385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 </a:t>
          </a:r>
          <a:r>
            <a:rPr lang="ru-RU" sz="20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сложного</a:t>
          </a: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процента говорит о том, что полученный доход (проценты, дивиденды и т.д.) периодически добавляется к сумме инвестиции. 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87987" y="1692"/>
        <a:ext cx="3839765" cy="2303859"/>
      </dsp:txXfrm>
    </dsp:sp>
    <dsp:sp modelId="{AE85AE23-4717-4549-8D21-69B16E5AD5C0}">
      <dsp:nvSpPr>
        <dsp:cNvPr id="0" name=""/>
        <dsp:cNvSpPr/>
      </dsp:nvSpPr>
      <dsp:spPr>
        <a:xfrm>
          <a:off x="4176116" y="2689528"/>
          <a:ext cx="3839765" cy="230385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 результате помимо первоначальной суммы денежных средств, процент начисляется также из накопленных в предыдущие периоды доходов.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76116" y="2689528"/>
        <a:ext cx="3839765" cy="23038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2C8110-28DE-4ED6-9322-A523754E54CF}">
      <dsp:nvSpPr>
        <dsp:cNvPr id="0" name=""/>
        <dsp:cNvSpPr/>
      </dsp:nvSpPr>
      <dsp:spPr>
        <a:xfrm>
          <a:off x="0" y="220464"/>
          <a:ext cx="10515600" cy="933659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i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F</a:t>
          </a:r>
          <a:r>
            <a:rPr lang="ru-RU" sz="4000" i="1" kern="1200" baseline="-25000" smtClean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r>
            <a:rPr lang="ru-RU" sz="4000" i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= P(1+r)</a:t>
          </a:r>
          <a:r>
            <a:rPr lang="ru-RU" sz="4000" i="1" kern="1200" baseline="30000" smtClean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endParaRPr lang="ru-RU" sz="4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577" y="266041"/>
        <a:ext cx="10424446" cy="842505"/>
      </dsp:txXfrm>
    </dsp:sp>
    <dsp:sp modelId="{843E78FC-6651-4D47-8DA6-84DF92C2F1C2}">
      <dsp:nvSpPr>
        <dsp:cNvPr id="0" name=""/>
        <dsp:cNvSpPr/>
      </dsp:nvSpPr>
      <dsp:spPr>
        <a:xfrm>
          <a:off x="0" y="1154124"/>
          <a:ext cx="10515600" cy="2043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3340" rIns="298704" bIns="53340" numCol="1" spcCol="1270" anchor="t" anchorCtr="0">
          <a:noAutofit/>
        </a:bodyPr>
        <a:lstStyle/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300" i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Р </a:t>
          </a:r>
          <a:r>
            <a:rPr lang="ru-RU" sz="33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– современная стоимость вложенной суммы денег;</a:t>
          </a:r>
          <a:endParaRPr lang="ru-RU" sz="3300" kern="120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300" i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r </a:t>
          </a:r>
          <a:r>
            <a:rPr lang="ru-RU" sz="33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– норма доходности (прибыльности) вложения;</a:t>
          </a:r>
          <a:endParaRPr lang="ru-RU" sz="3300" kern="120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300" i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n </a:t>
          </a:r>
          <a:r>
            <a:rPr lang="ru-RU" sz="33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– количество периодов времени, на которое производится вложение.</a:t>
          </a:r>
          <a:endParaRPr lang="ru-RU" sz="33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154124"/>
        <a:ext cx="10515600" cy="2043090"/>
      </dsp:txXfrm>
    </dsp:sp>
    <dsp:sp modelId="{B531EA40-09D9-433C-9CB2-44A4D74177B8}">
      <dsp:nvSpPr>
        <dsp:cNvPr id="0" name=""/>
        <dsp:cNvSpPr/>
      </dsp:nvSpPr>
      <dsp:spPr>
        <a:xfrm>
          <a:off x="0" y="3197214"/>
          <a:ext cx="10515600" cy="933659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 данной формуле используется сложный процент.</a:t>
          </a:r>
          <a:endParaRPr lang="ru-RU" sz="2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577" y="3242791"/>
        <a:ext cx="10424446" cy="8425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B64653-E2F1-433A-BFD0-B7986D8D9BD9}">
      <dsp:nvSpPr>
        <dsp:cNvPr id="0" name=""/>
        <dsp:cNvSpPr/>
      </dsp:nvSpPr>
      <dsp:spPr>
        <a:xfrm>
          <a:off x="0" y="0"/>
          <a:ext cx="4351338" cy="4351338"/>
        </a:xfrm>
        <a:prstGeom prst="pie">
          <a:avLst>
            <a:gd name="adj1" fmla="val 5400000"/>
            <a:gd name="adj2" fmla="val 1620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E95252-7D54-403A-9B6E-41942AE43C22}">
      <dsp:nvSpPr>
        <dsp:cNvPr id="0" name=""/>
        <dsp:cNvSpPr/>
      </dsp:nvSpPr>
      <dsp:spPr>
        <a:xfrm>
          <a:off x="2175669" y="0"/>
          <a:ext cx="8339931" cy="43513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i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P = F</a:t>
          </a:r>
          <a:r>
            <a:rPr lang="ru-RU" sz="3600" i="1" kern="1200" baseline="-25000" smtClean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r>
            <a:rPr lang="ru-RU" sz="3600" i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/(1+r)</a:t>
          </a:r>
          <a:r>
            <a:rPr lang="ru-RU" sz="3600" i="1" kern="1200" baseline="30000" smtClean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endParaRPr lang="ru-RU" sz="3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75669" y="0"/>
        <a:ext cx="8339931" cy="1305404"/>
      </dsp:txXfrm>
    </dsp:sp>
    <dsp:sp modelId="{2F73D9A9-F698-4448-9C85-DFB128468139}">
      <dsp:nvSpPr>
        <dsp:cNvPr id="0" name=""/>
        <dsp:cNvSpPr/>
      </dsp:nvSpPr>
      <dsp:spPr>
        <a:xfrm>
          <a:off x="761485" y="1305404"/>
          <a:ext cx="2828366" cy="282836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87C5B9-C065-4617-A0A2-BBD64116E05E}">
      <dsp:nvSpPr>
        <dsp:cNvPr id="0" name=""/>
        <dsp:cNvSpPr/>
      </dsp:nvSpPr>
      <dsp:spPr>
        <a:xfrm>
          <a:off x="2175669" y="1305404"/>
          <a:ext cx="8339931" cy="28283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i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P = F</a:t>
          </a:r>
          <a:r>
            <a:rPr lang="ru-RU" sz="3600" i="1" kern="1200" baseline="-25000" smtClean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r>
            <a:rPr lang="ru-RU" sz="3600" i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(1+r)</a:t>
          </a:r>
          <a:r>
            <a:rPr lang="ru-RU" sz="3600" i="1" kern="1200" baseline="30000" smtClean="0">
              <a:latin typeface="Times New Roman" panose="02020603050405020304" pitchFamily="18" charset="0"/>
              <a:cs typeface="Times New Roman" panose="02020603050405020304" pitchFamily="18" charset="0"/>
            </a:rPr>
            <a:t>-n</a:t>
          </a:r>
          <a:endParaRPr lang="ru-RU" sz="3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75669" y="1305404"/>
        <a:ext cx="8339931" cy="1305399"/>
      </dsp:txXfrm>
    </dsp:sp>
    <dsp:sp modelId="{944576D7-5F37-402F-A060-F2E8BE05FE8B}">
      <dsp:nvSpPr>
        <dsp:cNvPr id="0" name=""/>
        <dsp:cNvSpPr/>
      </dsp:nvSpPr>
      <dsp:spPr>
        <a:xfrm>
          <a:off x="1522968" y="2610804"/>
          <a:ext cx="1305400" cy="13054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81560E-D196-4CC5-8E94-CE03417BFE48}">
      <dsp:nvSpPr>
        <dsp:cNvPr id="0" name=""/>
        <dsp:cNvSpPr/>
      </dsp:nvSpPr>
      <dsp:spPr>
        <a:xfrm>
          <a:off x="2175669" y="2610804"/>
          <a:ext cx="8339931" cy="1305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анализе инвестиционной величины </a:t>
          </a:r>
          <a:r>
            <a:rPr lang="ru-RU" sz="2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(1+r)</a:t>
          </a:r>
          <a:r>
            <a:rPr lang="ru-RU" sz="2400" i="1" kern="12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r>
            <a:rPr lang="ru-RU" sz="2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</a:t>
          </a:r>
          <a:r>
            <a:rPr lang="ru-RU" sz="2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(1+r)</a:t>
          </a:r>
          <a:r>
            <a:rPr lang="ru-RU" sz="2400" i="1" kern="12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-n</a:t>
          </a:r>
          <a:r>
            <a:rPr lang="ru-RU" sz="2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часто называют соответственно 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множителями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наращения и дисконтирования (норма дисконта).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75669" y="2610804"/>
        <a:ext cx="8339931" cy="13054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91E3C1-9FB6-49D4-8C63-E4E8703CFD85}">
      <dsp:nvSpPr>
        <dsp:cNvPr id="0" name=""/>
        <dsp:cNvSpPr/>
      </dsp:nvSpPr>
      <dsp:spPr>
        <a:xfrm>
          <a:off x="10063" y="1136354"/>
          <a:ext cx="3007985" cy="45852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 практике инвестиционного анализа норма дисконта </a:t>
          </a:r>
          <a:r>
            <a:rPr lang="ru-RU" sz="20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r</a:t>
          </a: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определяется, как правило, на уровне процентной ставки по привлеченному капиталу или цены капитала. 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8164" y="1224455"/>
        <a:ext cx="2831783" cy="4409088"/>
      </dsp:txXfrm>
    </dsp:sp>
    <dsp:sp modelId="{70AF88F7-BA44-4331-B773-0C779422D1D6}">
      <dsp:nvSpPr>
        <dsp:cNvPr id="0" name=""/>
        <dsp:cNvSpPr/>
      </dsp:nvSpPr>
      <dsp:spPr>
        <a:xfrm>
          <a:off x="3318847" y="3056009"/>
          <a:ext cx="637692" cy="74598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18847" y="3205205"/>
        <a:ext cx="446384" cy="447588"/>
      </dsp:txXfrm>
    </dsp:sp>
    <dsp:sp modelId="{8AA3A4B2-8310-4AAE-AE82-2D60BCBDADC7}">
      <dsp:nvSpPr>
        <dsp:cNvPr id="0" name=""/>
        <dsp:cNvSpPr/>
      </dsp:nvSpPr>
      <dsp:spPr>
        <a:xfrm>
          <a:off x="4221242" y="1136354"/>
          <a:ext cx="3007985" cy="45852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Наращение и дисконтирование единичных денежных сумм удобно производить при помощи финансовых таблиц. В этих таблицах содержатся </a:t>
          </a:r>
          <a:r>
            <a:rPr lang="ru-RU" sz="20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множители</a:t>
          </a: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наращения и дисконтирования соответственно.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09343" y="1224455"/>
        <a:ext cx="2831783" cy="4409088"/>
      </dsp:txXfrm>
    </dsp:sp>
    <dsp:sp modelId="{0F4F3B9F-0D5E-4DC2-ACBA-469526CBCCA5}">
      <dsp:nvSpPr>
        <dsp:cNvPr id="0" name=""/>
        <dsp:cNvSpPr/>
      </dsp:nvSpPr>
      <dsp:spPr>
        <a:xfrm>
          <a:off x="7530026" y="3056009"/>
          <a:ext cx="637692" cy="74598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0026" y="3205205"/>
        <a:ext cx="446384" cy="447588"/>
      </dsp:txXfrm>
    </dsp:sp>
    <dsp:sp modelId="{D79BA904-BE0B-442F-8693-F2471A9C9762}">
      <dsp:nvSpPr>
        <dsp:cNvPr id="0" name=""/>
        <dsp:cNvSpPr/>
      </dsp:nvSpPr>
      <dsp:spPr>
        <a:xfrm>
          <a:off x="8432422" y="1136354"/>
          <a:ext cx="3007985" cy="45852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 инвестиционной практике постоянно приходится считаться с корректирующим фактором инфляции, которая с течением времени обесценивает стоимость денежных средств. Это связано с тем, что инфляционный рост </a:t>
          </a:r>
          <a:r>
            <a:rPr lang="ru-RU" sz="20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индекса средних цен </a:t>
          </a: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вызывает соответствующее снижение покупательской способности денег.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520523" y="1224455"/>
        <a:ext cx="2831783" cy="44090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D864DA-3DE1-4BBE-A017-DE33D19AB10A}">
      <dsp:nvSpPr>
        <dsp:cNvPr id="0" name=""/>
        <dsp:cNvSpPr/>
      </dsp:nvSpPr>
      <dsp:spPr>
        <a:xfrm>
          <a:off x="0" y="579962"/>
          <a:ext cx="10515600" cy="1237332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3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</a:t>
          </a:r>
          <a:r>
            <a:rPr lang="ru-RU" sz="5300" i="1" kern="1200" baseline="-25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</a:t>
          </a:r>
          <a:r>
            <a:rPr lang="ru-RU" sz="53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= </a:t>
          </a:r>
          <a:r>
            <a:rPr lang="ru-RU" sz="53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</a:t>
          </a:r>
          <a:r>
            <a:rPr lang="ru-RU" sz="5300" i="1" kern="1200" baseline="-25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r>
            <a:rPr lang="ru-RU" sz="53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/ </a:t>
          </a:r>
          <a:r>
            <a:rPr lang="ru-RU" sz="53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</a:t>
          </a:r>
          <a:r>
            <a:rPr lang="ru-RU" sz="5300" i="1" kern="1200" baseline="-25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</a:t>
          </a:r>
          <a:endParaRPr lang="ru-RU" sz="5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402" y="640364"/>
        <a:ext cx="10394796" cy="1116528"/>
      </dsp:txXfrm>
    </dsp:sp>
    <dsp:sp modelId="{D5E57831-2D40-442E-8EE3-5CF3218311F9}">
      <dsp:nvSpPr>
        <dsp:cNvPr id="0" name=""/>
        <dsp:cNvSpPr/>
      </dsp:nvSpPr>
      <dsp:spPr>
        <a:xfrm>
          <a:off x="0" y="1817295"/>
          <a:ext cx="10515600" cy="1954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0640" rIns="227584" bIns="40640" numCol="1" spcCol="1270" anchor="t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2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</a:t>
          </a:r>
          <a:r>
            <a:rPr lang="ru-RU" sz="3200" i="1" kern="1200" baseline="-25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</a:t>
          </a:r>
          <a:r>
            <a:rPr lang="ru-RU" sz="3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реальная будущая стоимость денег;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2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</a:t>
          </a:r>
          <a:r>
            <a:rPr lang="ru-RU" sz="3200" i="1" kern="1200" baseline="-25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</a:t>
          </a:r>
          <a:r>
            <a:rPr lang="ru-RU" sz="3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номинальная будущая стоимость денег с учетом инфляции;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2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</a:t>
          </a:r>
          <a:r>
            <a:rPr lang="ru-RU" sz="3200" i="1" kern="1200" baseline="-25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</a:t>
          </a:r>
          <a:r>
            <a:rPr lang="ru-RU" sz="3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индекс цен.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817295"/>
        <a:ext cx="10515600" cy="19540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A43D12-B857-4CD1-880B-37AC60FED8EB}">
      <dsp:nvSpPr>
        <dsp:cNvPr id="0" name=""/>
        <dsp:cNvSpPr/>
      </dsp:nvSpPr>
      <dsp:spPr>
        <a:xfrm>
          <a:off x="870044" y="0"/>
          <a:ext cx="9860507" cy="6564573"/>
        </a:xfrm>
        <a:prstGeom prst="rightArrow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DF704F4-B13F-46F6-970E-49FA96F3C6D5}">
      <dsp:nvSpPr>
        <dsp:cNvPr id="0" name=""/>
        <dsp:cNvSpPr/>
      </dsp:nvSpPr>
      <dsp:spPr>
        <a:xfrm>
          <a:off x="402310" y="1969371"/>
          <a:ext cx="5256520" cy="262582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Поскольку процесс инвестирования, как правило, имеет большую продолжительность во времени, то в практике </a:t>
          </a: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анализа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эффективности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капитальных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вложений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обычно приходится иметь дело не с единичными денежными суммами, а с потоками денежных средств, выраженных в виде денежных поступлений (доходов) и платежей (расходов) при реализации инвестиционного проекта.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0492" y="2097553"/>
        <a:ext cx="5000156" cy="2369465"/>
      </dsp:txXfrm>
    </dsp:sp>
    <dsp:sp modelId="{6FA7CEF5-6565-45A8-B91A-BB994B150C25}">
      <dsp:nvSpPr>
        <dsp:cNvPr id="0" name=""/>
        <dsp:cNvSpPr/>
      </dsp:nvSpPr>
      <dsp:spPr>
        <a:xfrm>
          <a:off x="5941765" y="1969371"/>
          <a:ext cx="5256520" cy="262582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Вычисление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наращенной и дисконтированной оценок сумм денежных средств в этом случае осуществляют путем использования приведенных выше формул для каждого элемента денежного потока.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69947" y="2097553"/>
        <a:ext cx="5000156" cy="236946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BA1A8C-3A2C-454B-A5DA-C5BF7F613387}">
      <dsp:nvSpPr>
        <dsp:cNvPr id="0" name=""/>
        <dsp:cNvSpPr/>
      </dsp:nvSpPr>
      <dsp:spPr>
        <a:xfrm>
          <a:off x="4971" y="460162"/>
          <a:ext cx="4347711" cy="4347711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39269" tIns="25400" rIns="239269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 большинстве современных коммерческих операций подразумеваются не разовые платежи, а последовательность денежных поступлений (или, наоборот, выплат) в течение определенного периода. 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1679" y="1096870"/>
        <a:ext cx="3074295" cy="3074295"/>
      </dsp:txXfrm>
    </dsp:sp>
    <dsp:sp modelId="{E73E4BAB-13D1-48AA-88A8-F3B7601C02A3}">
      <dsp:nvSpPr>
        <dsp:cNvPr id="0" name=""/>
        <dsp:cNvSpPr/>
      </dsp:nvSpPr>
      <dsp:spPr>
        <a:xfrm>
          <a:off x="3483141" y="460162"/>
          <a:ext cx="4347711" cy="4347711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39269" tIns="25400" rIns="239269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Это может быть серия доходов и расходов некоторого предприятия, регулярные или нерегулярные взносы создания разного рода фондов и т.д. Такая последовательность называется </a:t>
          </a:r>
          <a:r>
            <a:rPr lang="ru-RU" sz="20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потоком платежей</a:t>
          </a: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9849" y="1096870"/>
        <a:ext cx="3074295" cy="3074295"/>
      </dsp:txXfrm>
    </dsp:sp>
    <dsp:sp modelId="{FA2DBBFB-19FA-4062-9A01-8BE5169EA4B1}">
      <dsp:nvSpPr>
        <dsp:cNvPr id="0" name=""/>
        <dsp:cNvSpPr/>
      </dsp:nvSpPr>
      <dsp:spPr>
        <a:xfrm>
          <a:off x="6961311" y="460162"/>
          <a:ext cx="4347711" cy="4347711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39269" tIns="25400" rIns="239269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Аннуитет</a:t>
          </a: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(финансовая рента) – поток однонаправленных платежей с равными интервалами между последовательными платежами в течение определенного количества лет.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98019" y="1096870"/>
        <a:ext cx="3074295" cy="307429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8DA263-22C3-4B17-A725-CB2B95816C94}">
      <dsp:nvSpPr>
        <dsp:cNvPr id="0" name=""/>
        <dsp:cNvSpPr/>
      </dsp:nvSpPr>
      <dsp:spPr>
        <a:xfrm>
          <a:off x="5441938" y="3186752"/>
          <a:ext cx="798607" cy="2575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9303" y="0"/>
              </a:lnTo>
              <a:lnTo>
                <a:pt x="399303" y="2575508"/>
              </a:lnTo>
              <a:lnTo>
                <a:pt x="798607" y="257550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E25E98-98E1-44EA-939C-F85501311B24}">
      <dsp:nvSpPr>
        <dsp:cNvPr id="0" name=""/>
        <dsp:cNvSpPr/>
      </dsp:nvSpPr>
      <dsp:spPr>
        <a:xfrm>
          <a:off x="5441938" y="3186752"/>
          <a:ext cx="798607" cy="8585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9303" y="0"/>
              </a:lnTo>
              <a:lnTo>
                <a:pt x="399303" y="858502"/>
              </a:lnTo>
              <a:lnTo>
                <a:pt x="798607" y="858502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0D2C84-B7A8-4D83-AF97-274DF238FBC4}">
      <dsp:nvSpPr>
        <dsp:cNvPr id="0" name=""/>
        <dsp:cNvSpPr/>
      </dsp:nvSpPr>
      <dsp:spPr>
        <a:xfrm>
          <a:off x="5441938" y="2328249"/>
          <a:ext cx="798607" cy="858502"/>
        </a:xfrm>
        <a:custGeom>
          <a:avLst/>
          <a:gdLst/>
          <a:ahLst/>
          <a:cxnLst/>
          <a:rect l="0" t="0" r="0" b="0"/>
          <a:pathLst>
            <a:path>
              <a:moveTo>
                <a:pt x="0" y="858502"/>
              </a:moveTo>
              <a:lnTo>
                <a:pt x="399303" y="858502"/>
              </a:lnTo>
              <a:lnTo>
                <a:pt x="399303" y="0"/>
              </a:lnTo>
              <a:lnTo>
                <a:pt x="798607" y="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E124CB-AC5F-4604-9E23-1F76663BA513}">
      <dsp:nvSpPr>
        <dsp:cNvPr id="0" name=""/>
        <dsp:cNvSpPr/>
      </dsp:nvSpPr>
      <dsp:spPr>
        <a:xfrm>
          <a:off x="5441938" y="611243"/>
          <a:ext cx="798607" cy="2575508"/>
        </a:xfrm>
        <a:custGeom>
          <a:avLst/>
          <a:gdLst/>
          <a:ahLst/>
          <a:cxnLst/>
          <a:rect l="0" t="0" r="0" b="0"/>
          <a:pathLst>
            <a:path>
              <a:moveTo>
                <a:pt x="0" y="2575508"/>
              </a:moveTo>
              <a:lnTo>
                <a:pt x="399303" y="2575508"/>
              </a:lnTo>
              <a:lnTo>
                <a:pt x="399303" y="0"/>
              </a:lnTo>
              <a:lnTo>
                <a:pt x="798607" y="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0BFA9B-2644-4BA1-BDFA-6F73AF19B346}">
      <dsp:nvSpPr>
        <dsp:cNvPr id="0" name=""/>
        <dsp:cNvSpPr/>
      </dsp:nvSpPr>
      <dsp:spPr>
        <a:xfrm>
          <a:off x="1448901" y="860808"/>
          <a:ext cx="3993036" cy="1217876"/>
        </a:xfrm>
        <a:prstGeom prst="rect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Теория аннуитетов является важнейшей частью финансовой математики. Она применяется при рассмотрении вопросов доходности ценных бумаг, в инвестиционном анализе и т.д. </a:t>
          </a:r>
          <a:endParaRPr lang="ru-RU" sz="18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48901" y="860808"/>
        <a:ext cx="3993036" cy="1217876"/>
      </dsp:txXfrm>
    </dsp:sp>
    <dsp:sp modelId="{C4A76471-6D8A-4400-B006-96CE6BB5BE50}">
      <dsp:nvSpPr>
        <dsp:cNvPr id="0" name=""/>
        <dsp:cNvSpPr/>
      </dsp:nvSpPr>
      <dsp:spPr>
        <a:xfrm>
          <a:off x="1448901" y="2577813"/>
          <a:ext cx="3993036" cy="12178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Наиболее распространенные примеры аннуитета: 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48901" y="2577813"/>
        <a:ext cx="3993036" cy="1217876"/>
      </dsp:txXfrm>
    </dsp:sp>
    <dsp:sp modelId="{6B18F648-9F20-4A09-A91E-36BCDC87FC31}">
      <dsp:nvSpPr>
        <dsp:cNvPr id="0" name=""/>
        <dsp:cNvSpPr/>
      </dsp:nvSpPr>
      <dsp:spPr>
        <a:xfrm>
          <a:off x="6240545" y="2305"/>
          <a:ext cx="3993036" cy="12178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регулярные взносы в пенсионный фонд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40545" y="2305"/>
        <a:ext cx="3993036" cy="1217876"/>
      </dsp:txXfrm>
    </dsp:sp>
    <dsp:sp modelId="{DB0244CC-7F77-4E2F-9BBA-8A60D822BE5F}">
      <dsp:nvSpPr>
        <dsp:cNvPr id="0" name=""/>
        <dsp:cNvSpPr/>
      </dsp:nvSpPr>
      <dsp:spPr>
        <a:xfrm>
          <a:off x="6240545" y="1719311"/>
          <a:ext cx="3993036" cy="12178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погашение долгосрочного кредита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40545" y="1719311"/>
        <a:ext cx="3993036" cy="1217876"/>
      </dsp:txXfrm>
    </dsp:sp>
    <dsp:sp modelId="{06AA89B3-46B3-48E8-A5A8-ECC349BECD81}">
      <dsp:nvSpPr>
        <dsp:cNvPr id="0" name=""/>
        <dsp:cNvSpPr/>
      </dsp:nvSpPr>
      <dsp:spPr>
        <a:xfrm>
          <a:off x="6240545" y="3436316"/>
          <a:ext cx="3993036" cy="12178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выплата процентов по ценным бумагам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40545" y="3436316"/>
        <a:ext cx="3993036" cy="1217876"/>
      </dsp:txXfrm>
    </dsp:sp>
    <dsp:sp modelId="{D6B9EC60-0485-4E70-AECF-7F900D09AEE4}">
      <dsp:nvSpPr>
        <dsp:cNvPr id="0" name=""/>
        <dsp:cNvSpPr/>
      </dsp:nvSpPr>
      <dsp:spPr>
        <a:xfrm>
          <a:off x="6240545" y="5153322"/>
          <a:ext cx="3993036" cy="12178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выплаты по регрессным искам.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40545" y="5153322"/>
        <a:ext cx="3993036" cy="121787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08E916-8487-494F-BA23-374033FA5638}">
      <dsp:nvSpPr>
        <dsp:cNvPr id="0" name=""/>
        <dsp:cNvSpPr/>
      </dsp:nvSpPr>
      <dsp:spPr>
        <a:xfrm>
          <a:off x="4189393" y="2973884"/>
          <a:ext cx="2839672" cy="2839672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Аннуитеты различаются между собой следующими основными характеристиками:</a:t>
          </a:r>
          <a:endParaRPr lang="ru-RU" sz="1900" kern="12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05253" y="3389744"/>
        <a:ext cx="2007952" cy="2007952"/>
      </dsp:txXfrm>
    </dsp:sp>
    <dsp:sp modelId="{AA9B210C-CC4D-4F2A-AACC-B67060BB94E4}">
      <dsp:nvSpPr>
        <dsp:cNvPr id="0" name=""/>
        <dsp:cNvSpPr/>
      </dsp:nvSpPr>
      <dsp:spPr>
        <a:xfrm rot="11700000">
          <a:off x="2040940" y="3316170"/>
          <a:ext cx="2114004" cy="80930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84836D4-855A-4175-8AE5-0D71C13315D9}">
      <dsp:nvSpPr>
        <dsp:cNvPr id="0" name=""/>
        <dsp:cNvSpPr/>
      </dsp:nvSpPr>
      <dsp:spPr>
        <a:xfrm>
          <a:off x="728112" y="2368175"/>
          <a:ext cx="2697689" cy="21581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величиной каждого отдельного платежа;</a:t>
          </a:r>
          <a:endParaRPr lang="ru-RU" sz="21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1322" y="2431385"/>
        <a:ext cx="2571269" cy="2031731"/>
      </dsp:txXfrm>
    </dsp:sp>
    <dsp:sp modelId="{0E61926D-677D-472C-8B18-9979D03A6291}">
      <dsp:nvSpPr>
        <dsp:cNvPr id="0" name=""/>
        <dsp:cNvSpPr/>
      </dsp:nvSpPr>
      <dsp:spPr>
        <a:xfrm rot="14700000">
          <a:off x="3453472" y="1632780"/>
          <a:ext cx="2114004" cy="80930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2838C24-906E-467C-82CF-1165A20F252C}">
      <dsp:nvSpPr>
        <dsp:cNvPr id="0" name=""/>
        <dsp:cNvSpPr/>
      </dsp:nvSpPr>
      <dsp:spPr>
        <a:xfrm>
          <a:off x="2714921" y="388"/>
          <a:ext cx="2697689" cy="21581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интервалом времени между последовательными платежами (периодом аннуитета);</a:t>
          </a:r>
          <a:endParaRPr lang="ru-RU" sz="21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78131" y="63598"/>
        <a:ext cx="2571269" cy="2031731"/>
      </dsp:txXfrm>
    </dsp:sp>
    <dsp:sp modelId="{64525206-1DD5-41D1-8C7E-55F3CA48FFD8}">
      <dsp:nvSpPr>
        <dsp:cNvPr id="0" name=""/>
        <dsp:cNvSpPr/>
      </dsp:nvSpPr>
      <dsp:spPr>
        <a:xfrm rot="17700000">
          <a:off x="5650982" y="1632780"/>
          <a:ext cx="2114004" cy="80930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87098ED-F577-4DDF-A639-6037884F72A0}">
      <dsp:nvSpPr>
        <dsp:cNvPr id="0" name=""/>
        <dsp:cNvSpPr/>
      </dsp:nvSpPr>
      <dsp:spPr>
        <a:xfrm>
          <a:off x="5805849" y="388"/>
          <a:ext cx="2697689" cy="21581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сроком от начала аннуитета до конца его последнего периода (бывают и неограниченные по времени – вечные аннуитеты);</a:t>
          </a:r>
          <a:endParaRPr lang="ru-RU" sz="21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69059" y="63598"/>
        <a:ext cx="2571269" cy="2031731"/>
      </dsp:txXfrm>
    </dsp:sp>
    <dsp:sp modelId="{BB9928D6-9369-493A-80B6-0B649719EAD7}">
      <dsp:nvSpPr>
        <dsp:cNvPr id="0" name=""/>
        <dsp:cNvSpPr/>
      </dsp:nvSpPr>
      <dsp:spPr>
        <a:xfrm rot="20700000">
          <a:off x="7063515" y="3316170"/>
          <a:ext cx="2114004" cy="80930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78D2C6C-1C47-4E93-83EE-4A0D1FAF4D13}">
      <dsp:nvSpPr>
        <dsp:cNvPr id="0" name=""/>
        <dsp:cNvSpPr/>
      </dsp:nvSpPr>
      <dsp:spPr>
        <a:xfrm>
          <a:off x="7792658" y="2368175"/>
          <a:ext cx="2697689" cy="21581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процентной ставкой, применяемой при наращении или дисконтировании платежей.</a:t>
          </a:r>
          <a:endParaRPr lang="ru-RU" sz="21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55868" y="2431385"/>
        <a:ext cx="2571269" cy="20317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5063-6857-45F1-90E0-626649A56CEE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A6B9-7517-452D-954A-C5FDBA870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004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5063-6857-45F1-90E0-626649A56CEE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A6B9-7517-452D-954A-C5FDBA870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29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5063-6857-45F1-90E0-626649A56CEE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A6B9-7517-452D-954A-C5FDBA870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663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5063-6857-45F1-90E0-626649A56CEE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A6B9-7517-452D-954A-C5FDBA870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865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5063-6857-45F1-90E0-626649A56CEE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A6B9-7517-452D-954A-C5FDBA870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268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5063-6857-45F1-90E0-626649A56CEE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A6B9-7517-452D-954A-C5FDBA870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318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5063-6857-45F1-90E0-626649A56CEE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A6B9-7517-452D-954A-C5FDBA870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63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5063-6857-45F1-90E0-626649A56CEE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A6B9-7517-452D-954A-C5FDBA870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24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5063-6857-45F1-90E0-626649A56CEE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A6B9-7517-452D-954A-C5FDBA870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130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5063-6857-45F1-90E0-626649A56CEE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A6B9-7517-452D-954A-C5FDBA870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15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5063-6857-45F1-90E0-626649A56CEE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A6B9-7517-452D-954A-C5FDBA870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08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C5063-6857-45F1-90E0-626649A56CEE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7A6B9-7517-452D-954A-C5FDBA870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79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934281" y="3643074"/>
            <a:ext cx="10372297" cy="11188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Годовая процентная ставка и методы ее обоснования. Методы расчета текущей и будущей стоимости аннуитета.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 0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6708" y="1479983"/>
            <a:ext cx="2009063" cy="2163091"/>
          </a:xfrm>
          <a:prstGeom prst="rect">
            <a:avLst/>
          </a:prstGeom>
        </p:spPr>
      </p:pic>
      <p:sp>
        <p:nvSpPr>
          <p:cNvPr id="6" name="Text 0"/>
          <p:cNvSpPr/>
          <p:nvPr/>
        </p:nvSpPr>
        <p:spPr>
          <a:xfrm>
            <a:off x="2053277" y="277280"/>
            <a:ext cx="7415927" cy="3159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450"/>
              </a:lnSpc>
              <a:buNone/>
            </a:pPr>
            <a:r>
              <a:rPr lang="en-US" sz="1550" b="1" dirty="0">
                <a:solidFill>
                  <a:srgbClr val="00002E"/>
                </a:solidFill>
                <a:latin typeface="Times New Roman" panose="02020603050405020304" pitchFamily="18" charset="0"/>
                <a:ea typeface="PT Sans" pitchFamily="34" charset="-122"/>
                <a:cs typeface="Times New Roman" panose="02020603050405020304" pitchFamily="18" charset="0"/>
              </a:rPr>
              <a:t>Казахский Национальный Университет имени аль-Фараби</a:t>
            </a:r>
            <a:endParaRPr lang="en-US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/>
          <p:nvPr/>
        </p:nvSpPr>
        <p:spPr>
          <a:xfrm>
            <a:off x="2042891" y="608512"/>
            <a:ext cx="7415927" cy="3159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450"/>
              </a:lnSpc>
              <a:buNone/>
            </a:pPr>
            <a:r>
              <a:rPr lang="en-US" sz="1550" b="1" dirty="0">
                <a:solidFill>
                  <a:srgbClr val="00002E"/>
                </a:solidFill>
                <a:latin typeface="Times New Roman" panose="02020603050405020304" pitchFamily="18" charset="0"/>
                <a:ea typeface="PT Sans" pitchFamily="34" charset="-122"/>
                <a:cs typeface="Times New Roman" panose="02020603050405020304" pitchFamily="18" charset="0"/>
              </a:rPr>
              <a:t>Высшая школа Экономики и Бизнеса</a:t>
            </a:r>
            <a:endParaRPr lang="en-US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2"/>
          <p:cNvSpPr/>
          <p:nvPr/>
        </p:nvSpPr>
        <p:spPr>
          <a:xfrm>
            <a:off x="2042891" y="924504"/>
            <a:ext cx="7415927" cy="3159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450"/>
              </a:lnSpc>
              <a:buNone/>
            </a:pPr>
            <a:r>
              <a:rPr lang="en-US" sz="1550" b="1" dirty="0">
                <a:solidFill>
                  <a:srgbClr val="00002E"/>
                </a:solidFill>
                <a:latin typeface="Times New Roman" panose="02020603050405020304" pitchFamily="18" charset="0"/>
                <a:ea typeface="PT Sans" pitchFamily="34" charset="-122"/>
                <a:cs typeface="Times New Roman" panose="02020603050405020304" pitchFamily="18" charset="0"/>
              </a:rPr>
              <a:t>Кафедра Финансы и учет</a:t>
            </a:r>
            <a:endParaRPr lang="en-US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8"/>
          <p:cNvSpPr/>
          <p:nvPr/>
        </p:nvSpPr>
        <p:spPr>
          <a:xfrm>
            <a:off x="6120429" y="5729660"/>
            <a:ext cx="7415927" cy="3159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450"/>
              </a:lnSpc>
              <a:buNone/>
            </a:pPr>
            <a:r>
              <a:rPr lang="en-US" sz="1550" b="1" dirty="0">
                <a:solidFill>
                  <a:srgbClr val="00002E"/>
                </a:solidFill>
                <a:latin typeface="Times New Roman" panose="02020603050405020304" pitchFamily="18" charset="0"/>
                <a:ea typeface="PT Sans" pitchFamily="34" charset="-122"/>
                <a:cs typeface="Times New Roman" panose="02020603050405020304" pitchFamily="18" charset="0"/>
              </a:rPr>
              <a:t>Дисциплина</a:t>
            </a:r>
            <a:r>
              <a:rPr lang="en-US" sz="1550" dirty="0">
                <a:solidFill>
                  <a:srgbClr val="00002E"/>
                </a:solidFill>
                <a:latin typeface="Times New Roman" panose="02020603050405020304" pitchFamily="18" charset="0"/>
                <a:ea typeface="PT Sans" pitchFamily="34" charset="-122"/>
                <a:cs typeface="Times New Roman" panose="02020603050405020304" pitchFamily="18" charset="0"/>
              </a:rPr>
              <a:t>: «Финансово-экономическое обоснование проектов»</a:t>
            </a:r>
            <a:endParaRPr lang="en-US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9"/>
          <p:cNvSpPr/>
          <p:nvPr/>
        </p:nvSpPr>
        <p:spPr>
          <a:xfrm>
            <a:off x="6120430" y="6155010"/>
            <a:ext cx="7415927" cy="3159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450"/>
              </a:lnSpc>
              <a:buNone/>
            </a:pPr>
            <a:r>
              <a:rPr lang="en-US" sz="1550" b="1" dirty="0">
                <a:solidFill>
                  <a:srgbClr val="00002E"/>
                </a:solidFill>
                <a:latin typeface="Times New Roman" panose="02020603050405020304" pitchFamily="18" charset="0"/>
                <a:ea typeface="PT Sans" pitchFamily="34" charset="-122"/>
                <a:cs typeface="Times New Roman" panose="02020603050405020304" pitchFamily="18" charset="0"/>
              </a:rPr>
              <a:t>Преподаватель</a:t>
            </a:r>
            <a:r>
              <a:rPr lang="en-US" sz="1550" dirty="0">
                <a:solidFill>
                  <a:srgbClr val="00002E"/>
                </a:solidFill>
                <a:latin typeface="Times New Roman" panose="02020603050405020304" pitchFamily="18" charset="0"/>
                <a:ea typeface="PT Sans" pitchFamily="34" charset="-122"/>
                <a:cs typeface="Times New Roman" panose="02020603050405020304" pitchFamily="18" charset="0"/>
              </a:rPr>
              <a:t>: к.э.н., и.о. доцента Алиева Баглан Муратовна</a:t>
            </a:r>
            <a:endParaRPr lang="en-US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867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5000"/>
            <a:ext cx="12192000" cy="1081537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расчета текущей и будущей стоимости аннуитета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495675"/>
              </p:ext>
            </p:extLst>
          </p:nvPr>
        </p:nvGraphicFramePr>
        <p:xfrm>
          <a:off x="464023" y="1433015"/>
          <a:ext cx="11313995" cy="5268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7964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3908251"/>
              </p:ext>
            </p:extLst>
          </p:nvPr>
        </p:nvGraphicFramePr>
        <p:xfrm>
          <a:off x="272955" y="245660"/>
          <a:ext cx="11682484" cy="637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1962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8356281"/>
              </p:ext>
            </p:extLst>
          </p:nvPr>
        </p:nvGraphicFramePr>
        <p:xfrm>
          <a:off x="504967" y="504967"/>
          <a:ext cx="11218460" cy="5813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8736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4275" y="1473958"/>
            <a:ext cx="10699844" cy="3848669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Аннуитет, для которого платежи осуществляются в начале соответствующих интервалов, носит название аннуитета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пренумерандо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если же платежи осуществляются в конце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интервалов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мы получаем аннуитет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постнумерандо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обыкновенный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аннуитет) - самый распространенный случай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Наибольший интерес с практической точки зрения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аннуитеты, в которых все платежи равны между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(постоянные аннуитеты), либо изменяются в соответствии с некоторой закономерностью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113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1722" y="679213"/>
            <a:ext cx="10857931" cy="4351338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Будущая стоимость аннуитета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сумма будущих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каждой отдельной выплаты или поступления, включенных в аннуитет. Для вычисления будущего значения аннуитета 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CFk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CFO = 0 используют формулу: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Текущая (дисконтированная) стоимость аннуитета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сумма текущих стоимостей каждой отдельной выплаты или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включенных в аннуитет. Она рассчитывается по формуле: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33672" t="42677" r="34126" b="43704"/>
          <a:stretch/>
        </p:blipFill>
        <p:spPr>
          <a:xfrm>
            <a:off x="3671249" y="2356738"/>
            <a:ext cx="4189862" cy="996288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/>
          <a:srcRect l="35804" t="45547" r="38459" b="39317"/>
          <a:stretch/>
        </p:blipFill>
        <p:spPr>
          <a:xfrm>
            <a:off x="4073857" y="4859377"/>
            <a:ext cx="3384645" cy="1119118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1596737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7895"/>
            <a:ext cx="12192000" cy="985814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8740" y="1484431"/>
            <a:ext cx="10945505" cy="435133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всех случаях, когда в произвольном потоке платежей встречаются серии, которые могут быть описаны как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изменяющиеся по некоторому закону аннуитеты,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обращать внимание на начальный момент и срок этих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аннуитетов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совпадающие с начальным моментом и сроком полного потока платежей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Рассчитывать текущую и будущую стоимость денег необходимо для того, чтобы принимать обоснованные инвестиционные решения. Но стоит понимать, что указанные методики используются для прогноза и не гарантируют, что результат будет именно таким.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819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85244"/>
            <a:ext cx="12192000" cy="1325563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kk-KZ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345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7704"/>
            <a:ext cx="12192000" cy="1136129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Годовая процентная ставка и методы ее обоснования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8704270"/>
              </p:ext>
            </p:extLst>
          </p:nvPr>
        </p:nvGraphicFramePr>
        <p:xfrm>
          <a:off x="0" y="1624084"/>
          <a:ext cx="12191999" cy="4995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5768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формула процентов определяет будущую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денег </a:t>
            </a:r>
            <a:r>
              <a:rPr lang="ru-RU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40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03777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4513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Настоящее (современное)	значение стоимости, определенной будущей стоимости суммы денег: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38437"/>
              </p:ext>
            </p:extLst>
          </p:nvPr>
        </p:nvGraphicFramePr>
        <p:xfrm>
          <a:off x="838200" y="196210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3883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680684"/>
              </p:ext>
            </p:extLst>
          </p:nvPr>
        </p:nvGraphicFramePr>
        <p:xfrm>
          <a:off x="423081" y="0"/>
          <a:ext cx="11450471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9373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Корректировку наращенной стоимости с учетом инфляции производят по формуле: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77526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5305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2371057"/>
              </p:ext>
            </p:extLst>
          </p:nvPr>
        </p:nvGraphicFramePr>
        <p:xfrm>
          <a:off x="272955" y="177421"/>
          <a:ext cx="11600597" cy="6564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4218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3734" y="911224"/>
            <a:ext cx="10515600" cy="43513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 денежного потока принято обозначать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CFk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где k - номер периода, в котором рассматривается денежный поток. Настоящее значение денежного потока обозначено PV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а будущее значение FV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Используя формулу, для всех элементов денежного потока от 0 до n получим будущее значение денежного потока: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2"/>
          <a:srcRect l="29895" t="42864" r="34651" b="43516"/>
          <a:stretch/>
        </p:blipFill>
        <p:spPr>
          <a:xfrm>
            <a:off x="3234518" y="3780429"/>
            <a:ext cx="5623992" cy="121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10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9017" y="583678"/>
            <a:ext cx="10871580" cy="435133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Дисконтирование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денежных потоков производят путем многократного использования формулы расчета настоящего значения будущей стоимости денег, что в конечном итоге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следующему выражению: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34931" t="53685" r="36958" b="28591"/>
          <a:stretch/>
        </p:blipFill>
        <p:spPr>
          <a:xfrm>
            <a:off x="3780428" y="2483891"/>
            <a:ext cx="3811602" cy="1351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5902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886</Words>
  <Application>Microsoft Office PowerPoint</Application>
  <PresentationFormat>Широкоэкранный</PresentationFormat>
  <Paragraphs>60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PT Sans</vt:lpstr>
      <vt:lpstr>Times New Roman</vt:lpstr>
      <vt:lpstr>Wingdings</vt:lpstr>
      <vt:lpstr>Тема Office</vt:lpstr>
      <vt:lpstr>Презентация PowerPoint</vt:lpstr>
      <vt:lpstr>Годовая процентная ставка и методы ее обоснования</vt:lpstr>
      <vt:lpstr>Основная формула процентов определяет будущую стоимость денег Fn:</vt:lpstr>
      <vt:lpstr>Настоящее (современное) значение стоимости, определенной будущей стоимости суммы денег:</vt:lpstr>
      <vt:lpstr>Презентация PowerPoint</vt:lpstr>
      <vt:lpstr>Корректировку наращенной стоимости с учетом инфляции производят по формуле:</vt:lpstr>
      <vt:lpstr>Презентация PowerPoint</vt:lpstr>
      <vt:lpstr>Презентация PowerPoint</vt:lpstr>
      <vt:lpstr>Презентация PowerPoint</vt:lpstr>
      <vt:lpstr>Методы расчета текущей и будущей стоимости аннуитета</vt:lpstr>
      <vt:lpstr>Презентация PowerPoint</vt:lpstr>
      <vt:lpstr>Презентация PowerPoint</vt:lpstr>
      <vt:lpstr>Презентация PowerPoint</vt:lpstr>
      <vt:lpstr>Презентация PowerPoint</vt:lpstr>
      <vt:lpstr>Заключение</vt:lpstr>
      <vt:lpstr>Спасибо за внимание!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PC</cp:lastModifiedBy>
  <cp:revision>6</cp:revision>
  <dcterms:created xsi:type="dcterms:W3CDTF">2024-10-05T17:10:45Z</dcterms:created>
  <dcterms:modified xsi:type="dcterms:W3CDTF">2024-10-05T17:51:13Z</dcterms:modified>
</cp:coreProperties>
</file>